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8" r:id="rId3"/>
    <p:sldId id="280" r:id="rId4"/>
    <p:sldId id="262" r:id="rId5"/>
    <p:sldId id="267" r:id="rId6"/>
    <p:sldId id="271" r:id="rId7"/>
    <p:sldId id="273" r:id="rId8"/>
    <p:sldId id="264" r:id="rId9"/>
    <p:sldId id="270" r:id="rId10"/>
    <p:sldId id="263" r:id="rId11"/>
    <p:sldId id="261" r:id="rId12"/>
    <p:sldId id="266" r:id="rId13"/>
    <p:sldId id="293" r:id="rId14"/>
    <p:sldId id="291" r:id="rId15"/>
    <p:sldId id="288" r:id="rId16"/>
    <p:sldId id="272" r:id="rId17"/>
    <p:sldId id="294" r:id="rId18"/>
    <p:sldId id="283" r:id="rId19"/>
    <p:sldId id="292" r:id="rId20"/>
    <p:sldId id="269" r:id="rId21"/>
    <p:sldId id="275" r:id="rId22"/>
    <p:sldId id="287" r:id="rId23"/>
    <p:sldId id="277" r:id="rId24"/>
    <p:sldId id="281" r:id="rId25"/>
    <p:sldId id="285" r:id="rId26"/>
    <p:sldId id="268" r:id="rId27"/>
    <p:sldId id="290" r:id="rId28"/>
    <p:sldId id="286" r:id="rId29"/>
    <p:sldId id="282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59" autoAdjust="0"/>
  </p:normalViewPr>
  <p:slideViewPr>
    <p:cSldViewPr>
      <p:cViewPr varScale="1">
        <p:scale>
          <a:sx n="38" d="100"/>
          <a:sy n="3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826404609477869E-2"/>
          <c:y val="0.17919198566268096"/>
          <c:w val="0.839402655566303"/>
          <c:h val="0.8138756265576452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976284999933749"/>
                  <c:y val="-0.1010978322505670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841768855448343"/>
                  <c:y val="5.556761222032450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7715952050180271E-2"/>
                  <c:y val="2.40288356528800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Sheet1!$I$2:$I$6</c:f>
              <c:strCache>
                <c:ptCount val="5"/>
                <c:pt idx="0">
                  <c:v>Energy</c:v>
                </c:pt>
                <c:pt idx="1">
                  <c:v>Industry</c:v>
                </c:pt>
                <c:pt idx="2">
                  <c:v>Agriculture</c:v>
                </c:pt>
                <c:pt idx="3">
                  <c:v>Land use change &amp; Forestry</c:v>
                </c:pt>
                <c:pt idx="4">
                  <c:v>Waste</c:v>
                </c:pt>
              </c:strCache>
            </c:strRef>
          </c:cat>
          <c:val>
            <c:numRef>
              <c:f>Sheet1!$J$2:$J$6</c:f>
              <c:numCache>
                <c:formatCode>General</c:formatCode>
                <c:ptCount val="5"/>
                <c:pt idx="0">
                  <c:v>28432</c:v>
                </c:pt>
                <c:pt idx="1">
                  <c:v>1824.4</c:v>
                </c:pt>
                <c:pt idx="2">
                  <c:v>6075.2</c:v>
                </c:pt>
                <c:pt idx="3">
                  <c:v>5376.2</c:v>
                </c:pt>
                <c:pt idx="4">
                  <c:v>1418.7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accent3">
            <a:lumMod val="60000"/>
            <a:lumOff val="40000"/>
          </a:schemeClr>
        </a:solidFill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52DE7-DFCB-41F6-A50C-4E9002CFBAC6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6839D-DC79-450F-BD2B-5FCB2AE68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4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transitionwestmarin.wordpress.com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smtClean="0"/>
              <a:t>See:</a:t>
            </a:r>
          </a:p>
          <a:p>
            <a:r>
              <a:rPr lang="en-US" sz="1200" smtClean="0"/>
              <a:t>Filer, C. 2010. The impacts of rural industry on the native forests of Papua New Guinea, Pacific Economic Bulletin, 25(1), 135-153.</a:t>
            </a:r>
          </a:p>
          <a:p>
            <a:endParaRPr lang="en-US" sz="1200" smtClean="0"/>
          </a:p>
          <a:p>
            <a:r>
              <a:rPr lang="en-US" sz="1200" smtClean="0"/>
              <a:t>See Hunt, C. 2010. Compensating for the costs of reducing deforestation in Papua New Guinea, Pacific Economic Bulletin, 25(1), 64-88.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See: Fox et al. (2011).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smtClean="0">
                <a:solidFill>
                  <a:schemeClr val="bg1"/>
                </a:solidFill>
              </a:rPr>
              <a:t>Quote: Ben Cubby and Marian Wilkinson, </a:t>
            </a:r>
            <a:r>
              <a:rPr lang="en-US" sz="1800" i="1" smtClean="0">
                <a:solidFill>
                  <a:schemeClr val="bg1"/>
                </a:solidFill>
              </a:rPr>
              <a:t>SMH</a:t>
            </a:r>
            <a:r>
              <a:rPr lang="en-US" sz="1600" i="0" smtClean="0">
                <a:solidFill>
                  <a:schemeClr val="bg1"/>
                </a:solidFill>
              </a:rPr>
              <a:t>, September 4, 2009 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Source; 1. caaltd.org</a:t>
            </a:r>
          </a:p>
          <a:p>
            <a:r>
              <a:rPr lang="en-US" smtClean="0"/>
              <a:t>            2. rainforestportal.org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Source: World Resources Institute, CAIT</a:t>
            </a:r>
            <a:r>
              <a:rPr lang="en-US" baseline="0" smtClean="0"/>
              <a:t> 2008 version, </a:t>
            </a:r>
            <a:r>
              <a:rPr lang="en-US" smtClean="0"/>
              <a:t>GHG emissions by sector 2005, http://cait.wri.org, </a:t>
            </a:r>
            <a:r>
              <a:rPr lang="en-US" baseline="0" smtClean="0"/>
              <a:t>accessed 14 April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839D-DC79-450F-BD2B-5FCB2AE68FB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AFBE-ABE7-402D-926C-2E0DA12E1FED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BA2-FCB0-48FD-B7A0-A35CEA2EC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AFBE-ABE7-402D-926C-2E0DA12E1FED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BA2-FCB0-48FD-B7A0-A35CEA2EC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AFBE-ABE7-402D-926C-2E0DA12E1FED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BA2-FCB0-48FD-B7A0-A35CEA2EC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AFBE-ABE7-402D-926C-2E0DA12E1FED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BA2-FCB0-48FD-B7A0-A35CEA2EC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AFBE-ABE7-402D-926C-2E0DA12E1FED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BA2-FCB0-48FD-B7A0-A35CEA2EC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AFBE-ABE7-402D-926C-2E0DA12E1FED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BA2-FCB0-48FD-B7A0-A35CEA2EC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AFBE-ABE7-402D-926C-2E0DA12E1FED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BA2-FCB0-48FD-B7A0-A35CEA2EC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AFBE-ABE7-402D-926C-2E0DA12E1FED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BA2-FCB0-48FD-B7A0-A35CEA2EC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AFBE-ABE7-402D-926C-2E0DA12E1FED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BA2-FCB0-48FD-B7A0-A35CEA2EC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AFBE-ABE7-402D-926C-2E0DA12E1FED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BA2-FCB0-48FD-B7A0-A35CEA2EC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AFBE-ABE7-402D-926C-2E0DA12E1FED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83BA2-FCB0-48FD-B7A0-A35CEA2EC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DAFBE-ABE7-402D-926C-2E0DA12E1FED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83BA2-FCB0-48FD-B7A0-A35CEA2EC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1.gstatic.com/images?q=tbn:ANd9GcR_1QNpX52mk5uC7oyvCekKXsO5teXnG0ilYpKycBzkSzYhR7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136904" cy="6260529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564343"/>
            <a:ext cx="6768752" cy="2160240"/>
          </a:xfrm>
        </p:spPr>
        <p:txBody>
          <a:bodyPr>
            <a:normAutofit/>
          </a:bodyPr>
          <a:lstStyle/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Cash </a:t>
            </a:r>
            <a:r>
              <a:rPr lang="en-US" sz="3600" b="1" dirty="0" smtClean="0">
                <a:solidFill>
                  <a:schemeClr val="bg1"/>
                </a:solidFill>
              </a:rPr>
              <a:t>for carbon: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             </a:t>
            </a:r>
            <a:r>
              <a:rPr lang="en-US" sz="3600" b="1" dirty="0" smtClean="0">
                <a:solidFill>
                  <a:schemeClr val="bg1"/>
                </a:solidFill>
              </a:rPr>
              <a:t>hot prospect </a:t>
            </a:r>
            <a:r>
              <a:rPr lang="en-US" sz="3600" b="1" dirty="0" smtClean="0">
                <a:solidFill>
                  <a:schemeClr val="bg1"/>
                </a:solidFill>
              </a:rPr>
              <a:t>or hot air?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3356992"/>
            <a:ext cx="6552728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>
              <a:latin typeface="Arial Black" pitchFamily="34" charset="0"/>
            </a:endParaRPr>
          </a:p>
          <a:p>
            <a:pPr algn="ctr"/>
            <a:r>
              <a:rPr lang="en-US" sz="1200" b="1" dirty="0" smtClean="0">
                <a:latin typeface="Arial Black" pitchFamily="34" charset="0"/>
              </a:rPr>
              <a:t>Colin Hunt</a:t>
            </a:r>
          </a:p>
          <a:p>
            <a:pPr algn="ctr"/>
            <a:r>
              <a:rPr lang="en-US" sz="1200" b="1" dirty="0" smtClean="0">
                <a:latin typeface="Arial Black" pitchFamily="34" charset="0"/>
              </a:rPr>
              <a:t>Visiting Fellow in Economics </a:t>
            </a:r>
          </a:p>
          <a:p>
            <a:pPr algn="ctr"/>
            <a:r>
              <a:rPr lang="en-US" sz="1200" b="1" dirty="0" smtClean="0">
                <a:latin typeface="Arial Black" pitchFamily="34" charset="0"/>
              </a:rPr>
              <a:t>The University of Queensland</a:t>
            </a:r>
          </a:p>
          <a:p>
            <a:pPr algn="ctr"/>
            <a:endParaRPr lang="en-US" sz="1200" b="1" dirty="0" smtClean="0">
              <a:latin typeface="Arial Black" pitchFamily="34" charset="0"/>
            </a:endParaRPr>
          </a:p>
          <a:p>
            <a:pPr algn="ctr"/>
            <a:endParaRPr lang="en-US" sz="1200" b="1" dirty="0" smtClean="0">
              <a:latin typeface="Arial Black" pitchFamily="34" charset="0"/>
            </a:endParaRPr>
          </a:p>
          <a:p>
            <a:pPr algn="ctr"/>
            <a:endParaRPr lang="en-US" sz="1200" b="1" dirty="0" smtClean="0">
              <a:latin typeface="Arial Black" pitchFamily="34" charset="0"/>
            </a:endParaRPr>
          </a:p>
          <a:p>
            <a:pPr algn="ctr"/>
            <a:r>
              <a:rPr lang="en-US" sz="1600" b="1" dirty="0" smtClean="0">
                <a:latin typeface="Arial Black" pitchFamily="34" charset="0"/>
              </a:rPr>
              <a:t>c.hunt3@uq.edu.au</a:t>
            </a:r>
            <a:endParaRPr lang="en-US" sz="16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54868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                  NRI Diploma in Economic Policy Analysis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                                      Policy for REDD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     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“If the US is not willing to lead then get out of the way!”</a:t>
            </a:r>
            <a:endParaRPr lang="en-US"/>
          </a:p>
        </p:txBody>
      </p:sp>
      <p:pic>
        <p:nvPicPr>
          <p:cNvPr id="27650" name="Picture 2" descr="http://www.redd-monitor.org/wordpress/wp-content/uploads/2009/07/kevin_conrad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2204864"/>
            <a:ext cx="4029921" cy="3960440"/>
          </a:xfrm>
          <a:prstGeom prst="rect">
            <a:avLst/>
          </a:prstGeom>
          <a:noFill/>
        </p:spPr>
      </p:pic>
      <p:pic>
        <p:nvPicPr>
          <p:cNvPr id="27654" name="Picture 6" descr="http://i.ytimg.com/vi/iePXZt4zwyo/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564904"/>
            <a:ext cx="3960440" cy="2970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580526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</a:t>
            </a:r>
            <a:r>
              <a:rPr lang="en-US" sz="2400" smtClean="0"/>
              <a:t>Paula Dobriansky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899592" y="630932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  </a:t>
            </a:r>
            <a:r>
              <a:rPr lang="en-US" sz="2400" smtClean="0"/>
              <a:t>Kevin Conrad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ransitionwestmarin.files.wordpress.com/2009/12/cop15-un-climate-change-s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59766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1988840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chemeClr val="bg1"/>
                </a:solidFill>
              </a:rPr>
              <a:t>Copenhagen 2009 </a:t>
            </a:r>
            <a:endParaRPr lang="en-US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g;base64,/9j/4AAQSkZJRgABAQAAAQABAAD/2wCEAAkGBhQSERUUExQVFBUWGCAaFxgXGB0YFxwgHB0dHBgXGBwYHCYfGBokGhcYHy8gJCcpLCwsGB8xNTAqNSYrLCkBCQoKDgwOGg8PGiwkHyQpLCwsLCwsLCwpLCwsKS8sLCwsLCwsLCwsKSwsLCwsLCwsLCwsLCwsLCwsLCwsLCwsLP/AABEIALcBEwMBIgACEQEDEQH/xAAcAAABBQEBAQAAAAAAAAAAAAAEAAIDBQYBBwj/xABGEAACAQIEAwYCBwYFAwMEAwABAhEAAwQSITEFIkEGE1FhcYEykRQjQlKhsdEHM8HS4fAVYnKSolOywkOT8TSCg6MWFyT/xAAZAQADAQEBAAAAAAAAAAAAAAAAAQIDBAX/xAApEQACAgEDAwMEAwEAAAAAAAAAAQIRIQMSMQRBUSJhgRMyofAUcZHB/9oADAMBAAIRAxEAPwDecZ/Z7aKM1uZA615Zxjss6lCxCo5YBpEArurTAVtt9ww1reJ+1OUggTETWG492ga4roDyOQxXQiRMMJ2MEiR0q82Zquxl+LYJrQBW4jiPslZ+Q/vyqrt40zDEx4gAkeYB3HlUuKXU0KR/c0GiYTxMX7RXOZDAMjLGV16MhA23HiDodaB+mv8AeNEHEsLfdtqk5gCRyk7svhIiehgeANCMI6UgbHfTrn32+dS/4o/3j86EJ8q4T5UgsNXHu2hdp6QSPaolxr/fb/cf1qIGntrzfOgCw4XikzReZ8sbhm0Pt/elaDhfDreJv2bVm6wNxgpLFoBJAB16T+dZBW/uKPw2PK5SsKV6iZPmfOmOzdYzsfcwuK7h21MFSCYIOxFa7j37ODaw7XRcOYCWiR8jXm13tjevXFuXbhdlAAJ3gbD5k1o+J/tOvXsP3RbSIPifCfGi2SYLiF91YgO2h+8aMw17DFFz37ysQMwzPvGv2fGaqcbfzEmaBZvOhlJ0TPjnkxceJ05j7fhSsY5ywl2PqaHB8/zrto7nyNILHniNw/aP4fpXf8Qfx/4r+lQBq4TQFsOxN67bMNAJ11VD/Cojj335f9q/pQwNdJoCw2xxJxvljcmBPsd663F3aARsIEE6D2P40G+gj3NMoC2HpxY+EehP8T+FPbigjQN+H4b1acJ7YW7NsIcHauQN2IMz1MofPr1qgxN0uxdoBcluUBV1J2A0UeAoHeAxcaDpHtA/SrjDcPe4M7JImJImfDWqXAKoIZjpO3j7zXrP/wDYNi7YsYa3a7u2mUvJHMQNYjxMmd6LCzHN2ZcLma3p0OXT+/KqXFlFOu8+Y/8AKvd+0fbjBHCFAZkQFA+GvAu0OLtvcPdqVXxJknz8vSmnYiM4pejf8j/WNqYbyn7X4k/+NVpB8qUxt8/0pBZY3GSd48o/UUyU8R/x/pVfSoCw8on3h80rtV9KgLNbe4mpEBApHUXP4EbUG2IJ6qfeqscQf7x/Cp0xdz7zfhTJpBy2c06j50dgeDNmnKjjwJ/IjY1VYTEEEAk6HavWOwNhLzKrsYNMxnJxaSMHxLhgMRaW2R4PI+RH8apHwRmDkA9dfUaV9Gce7EWmTkbISYk7a7T714R2kwxs3XSW0JU7axoQdag0Tfczz8OOpDJHqf0po4aZ+Jfx/lp7YphoHuAeRj+NRniL/wDUuf7j+tBpgeOFHfMv/L+WpLfDGH2hrvo38tDjHv1uXP8Acf1rqYq4dmuE/wCo0Bgl/wAOI+0P9rfy1YYDGXbKlVKZSZOZCY22kbaD5UCt0hNc7GZM9PcnX8KG78kRLR60x8Fo+He4xYlQW10VgPYRprTreCYTJ0IjY/nEVZdiMCmIxFu3cbIGIGYnavScX+zzBnEmwMRl+rzLJHxT8J1jbWk2I8bucKbx/wCL/wAtWGA4letKLad3oTo1tidTr02mg+LsbdxkDsYJGjGPaqtsSZnM8jrm19j0o5HdBl7AM7E5l1JJhW3Jkj4a5b4S2U8y6wPteP8ApoJcYwmGcTqYaPenjiT/APUu/wC8/rTC0StwsjXMv/L+Wmf4efvJ7k/pXfpdxwVz3GEaiZ+cmk124IJNzl2Ph0010oFgb9Ab7yf7qS4MjWU0/wAwpw4nc/6r/P8ArXW4pc0i43nMUgwRjCMdeXX/ADD9an/wd4LHKAP834UP9NbXmOu+ntUlrGNoAwgeKj9KAwNTBtPwT5T+hqV8Cx17sr5CT8pJP41vOyPYW7irBxBKBFcIJAEkkaLp0zD+tWXbnsB9CtKxdWDeC9R022/WiwPM1wrsfgbwHQD3OgFEGxct7qw9CCfwmoLmKKsTyGdNQY9orv01isxbgHxI/jNMMHb2MY75vl/SgrjTvNFDiESYGv8AmIHtrSHFD93/APYf1oCkV7v7UzNVieIf5T/7n6g0vpg+63zX+WgCvqfDZJl8xA6LufInoPxqcXZnlM9NF/HT8q0HBuyt6/8Au7TMw8ADsddh+NAGYuOSTAA8gug+cn5k0q3Vzs5fQlWFwEbiB+tKgmzD28Gx2/Jv4LRNvhr6fyXP5NKFvWpJIUATsOaPIEkkiuW8IW2EeogfOkUWVrCHx6xGVtD4fDv5VruzOOaywLByOmUMD+KGsGlhvun5UXh7bfcY+xkehpktWep8V7cXrilczZOmYNPvC1heI22uHQzOo5Wn1HLqPOqsq4nkJnqVMj2296ju23eOQLAjlUiY8d5PnUgoh+F4YmvfLcPhk5fnmtn51X4jhwDNDcoP2l1jpmgCo2wTH7J9QN/aKfbsuoIFtWBj4lB22ykgFfON6Czn+CnfNp6bfMiuDhBGz/kP/KmfQbm+WPL+G1Q3sGRrGm51H4dYoD4CvoJ/6m39/erp4f1zKB7fLf8AuRQdvBswlVkeo+WpoizhnAKxCtHUaEbHT39qYvgsMClu3qzuCOqZP4n0oi7fZiR3vzjbpPNvVMlhwQSgaNwW0PrBBj0NTYlWdgVtJb0iEJj1OdiZ6UDJ8Rw2YOZdR/8AP2vGorPC0/8AUYiTAygHx8XGu1NOCcpqDmDaCdYI1PzA+ddwlhkJzWFuyNA5YAeYyMpnca6UAcbhAJYKwIBjVWnrEgMdY/On3Oz5hY0JmeVzOukaGNqHuYC4zEi3lBMgCYHkJkwPMmuYvAPI5GICgbeAE9PvE0B8D04O/wBljvGi3N/DRelcXhNxhoxYf6bp18P3e9RJgXAYGyzEiASG08xA196b/hlyf3Tj/wC0/wAtAfAQ3ALgEn/sufP93XbHZ66/w5T4SSoPoWAB26VA+FcnS08DQcraD5e58zU+LwSLGTv28Q1o249DmadaA+CO/wADuIzKwAK76/PXao1wDDw/3D+JrkNvzgeEmfSpbL5357jWwBoYZo8AANfegRoeCY/FogFvOyKwMK0qGI0MAxMCpu0favFYkZbzTl0guunjpOlZe9iMrHLcuNGgaSsj0Oo1pHiLj/1H9Mx/HX8PyoCkR3cK56fiP1qP6E/3DT24hc3zn5j8qZ9Pf7w91U/mKYYGnA3PuP8A7T+lL6E/3H/2t+lT2sYG5XKqDu4tqzekAD8x60rt/nAQhxG5tIs+0GfU0gwMucLuhcxttHjFQdyfAj2P6UQMcfBPZEH5AUZcvgW5F63mYaqq3Aw9TkC/In3oACwqHMNNfD+leudnP2rfRh9ZaUcoVVAKKoGyqDrEmTuSTJ1ryp8WUZsrB1H2hnUHzgkN+Fcfirevu382tFAb3i37T3u3nflGY7DppSrzscQb+y360qADbt1CZW06/WEx3k8p+x+73jTNPsagXPuJjzjb03NaW5OLsylrB2jdv8pW4Lbry/BD3IW1rMnSdJ6VT8C4iLN4Fkt3RqMt3mTUEToRtIIPlToVhF3FocOE7k98Hk3VuGCI0XIVI0PWZ6VJwG8LbB7yG5bDc9vvAhI67c669RPp1ortHg8ttNLA7sm2WsXA5c/FnPMZGoGYADTx0BvB7wTBtIs3O9cKM5+uSOYnflRtifKPOgbdMoWxBF4nJ3lvMSUzMARBA5hlbQQRtsJG4rt/FXGC93bNshAGKsTnb75DHlJEaLpptRHaM/8A+q5lAtwxgWHDWxH3GzGRHnrMVecLHcgXAbN3PaclL1wEjLAMiRFzcpBk0hrgyyLcLTdFwrBAyuq7xoC0g+lHY687KhsWbttUXLcbvc+Ztec65UMQIGmlXWKQXku4hO4ty2fug2W4Mg1RFYmUbMBllsxXpFZq5ii91yEeCT9WCVRc06AKZVQToJ0gUqAd3lw2yrK7ksDnF6OWDmt5SxXXQyRpHUGjLCMbd5RYu3C6gK73QTbj4jCEBgVAXmGgmrHhWJFjDXJRWznLLKLl9IHxWxmACafF6CN4i4fhvpGIYQLQcOYukW7K5gfgAY5cpMqBqCBoaRVFFhrN9FXKWAkyFcRvvo3XTWrG/iyUuhbBBdgbR79j3Qk5kEvzTIEtMR71eWbHd3LFr6l8hJD6FH2OXEM2WVABABHiBMzUd1wH7gi2xZp76DlXNlbL3g5lVYKxlIUs41maC1EzNtbsqYc5Izq1ww+vN8JGUbaeGs6VPhiDcZjZulc+ZUXEAAL0UkqWaF0zSDFXmMAxdxWyWMPyDQAWkE3MvMBJziZO5yAHaorbi4UPd4de7dYBGUPqE5wN05czFoJzk6yYLDYVN25ee45TNbU5iqd5OX7q6vLR8MnXxqXBMxR0u27lxmjIy3grLBJYQ2YMCCNxpEirFLebDO3wxczAAhcQ0wMqKCfqxmzRIEg6mIqa6FuZRlA7xe5A+AqVyxffUBWcaZySDLStFjUe6Zm3W8rELnAzaBmVjqdjEAnXwFT4m43dFAjm5nM3C2hSIVcsaENJzTOwqfA4kWbykpiHCtORxNth/nXMJnqJ96PxajIlyGPKDlW4weWNwBmGaQ46xygC3PxQWQliyp4W5Bc3rVy4cjC3lAXKxjKxhSGA6r1mg7vfRBDGfC0PYCEmdPGtYcRbs2Oa2HIBBbOWuMbq50eA8ZreokRlYwwJqj7k3CvNiAGkqXKqugJOrEAaT+Q3FIGqwRAZbROW/wDSCykTYUWwBOYaqSTOUggCIbTWaiwuKcOpvBu7DDMFtIrETzZSbehgnXaYrUYC2rOoKrcOS0QLl8CQWWTJuAZnnKy/YE6LlkV3ErQvvFtDYZcwK5xJIltBcaZCFFAEzAjUkUD2tZKfEZWa4yu6JJ7tTbJYr0BKgKDsCfXpXbmK5myd6EEZc6LJOmbOViOp0noD41orNlbloXMpKqSzF72Z8iKudcp1GrEyBrnIAOWBHxTF2M6lEayiuyOocXCSpnKpyFlCqQpaCDuDJMMHHuUl3iarZGtzv85kFQLeSBBEHMGmd9IiKExPGSGi2SU0guCHMASSFeBrPU6RWuu8O7q2Uu23F7uxcF3MvdwSzF8oXLBtg8syCrHUnKAbuDN1bt3DG59HQrnMZmWRB2CzJmIWNQDruCaZlTda5cU5kzROrQoidJZtNvGiLuNyKNVa5JzDUqqiMpV0uwxMtPhA1M6azglzDXO8Nzv3VS37oAFdJtgjJzEBbhY6AhZAWDOZvY7LMNm10BQxHUk5wQQYERH8WTXcfYvW3sscwF/MBbtKjMGGpZixchSPCP6CnGvbYg21UwQVJymOu5nUaR1rQcO4c162bndu3xQbdoZIRCXnM3xAlCTOizoSRBPAez6XbSu9u6wm5rasrByIDozNzGdW8AZG9A64MrYxaNJZUSASOWSx6IIUwSep0AB8gSOE27eIurbuXEsLr9ZcEqIkgQqT5fpXcBge+vrbAHMwUi2md4nUqs8zROgPTpvVj2k4Raw4t5VcORzLeQWxH2Cqhi3MsMSdJOnkCy0Z+6FzQqg+GsT4brUuH4YGS4zvatm2AcjMc7yYyoADJ6mSIAo7hXAxdS5cuJcCi2zoUsl1YrAIJkBFE6trBjx1gu4eyLdvupu3WDd4hQhVicuQq0tpzGQIjwpk0AIYHwp7lZ/GlVxh+Ayql1ugkDQYdmEdCDImRBnzpUUO37/4zOB6cr1EDXZoJLnE9oWeyLRt2REQ62wtzlzbsN5zak6nKvhRHZniYS4VZrSo6lS1233gXzAAJB0iRrrWfmuhqdgXPF8Upvl1ZCGhvqgyopYAlFVgCMpMeGmhI1q27ScVV0UI2Hc5pmzaayw5EGsqAVkHT7wY9RWQLVKjaUh2avhXEFsBsj2r2a2rlblpn5g4PdCV0MDVpCkSJ1oLAEvdLOz2hqw5XZJgkJlA0BPL1A9KG7P2s1wjyrStgBG1IYDxDjwNxZ7oTJYpbKBTciVKwJ7s/DGg6TNMx1yx3xP0kZSSeVbqKJciFRQMoykOFBgABd9KOwjQo1I+LrH2j+lFW32kmJ8aqMLHZSXO0QuKlsi2gUjmUHNoIlmC5m8SOp1iaNPFLS3cy3bT6GB3TrbOfOTyRHISoXTQFY0WrV3gjU/M/hrThdOgJJ26+FVLSaKUmU+MxXMyLkcP9Y2WyylDcDKyryghU0IAhZykfDTMFetQbDXLeQz9c1u5n+PQfu2YSFB00hiD1FH8HwU4gSpymwusaSG2naY6VVWsGsnTrShp7iJ6m0MxmMXKByAm3oVS4jGGCgjKuUuVTNnI+0wJk0RaxKZmYG25cSUFu5lUpDBEGQFcwUrpAgtJAM1AmFWNqmXCDwrZdL7kfynfBUNYWW+tdwNZVrgCgxvmWdGIEnrHlN5dx1oupHdMtteYqLyoYzKrOI3clYIG+SSDmqPA8HW7eCnQak+MAEmPOBHvVwez1hwwW2EYAlWBO4H2pJkfjRLp6fJMdd1hGb4iyXL0WnYyyyLJYKRpoilQQd/ck+FdwyqUVFZZckls1wvbAgmSVy5YBMgMYzSdofZwS+FEHDAdBVPpfcS6jvRzG37DRDWgUJJIa8FcfCFiJ+xm6fvd40WPCuitdUracQAGBu5RHJnSObXNnYOI5TA+yWYi0Pei+zKDvX/0f+QrOWhtV2XHXbfAOXSxaLv3dwxGUteDSS4ziVVZGZTExCL4tIP0u3cumLqW0kgLnJUch5pyFmUMBv1gREkWnahZayPG6v4amnZB4Dw2H6Vio2bbiqxfGrCB7eVbhBOV0uEgcuUZc/xDMM8kSZjQaUzAuO8E4m1lBWZfKDLgEZlthh94kahdR4Va/Rkyk5V6/YX+X8aHNpQNFT/Yv6eZq3pNCsG4PjbJvlbiqwJAVnuZEGUguS4XMQ4UgbQWEbUHjcXaS7eBAug5hb7tuVSTIbMUm4ojbSd9IFWeGtcxgACBoBA6+FDcYtRab0NQIH46QoV7TW1QwMiXBcecilnOggEk+hBXpVhhLSXMNylRcZFANzFW1hs5VzkIBAIy6EiAC0kbYs3K6LtAt2TR4K7aw15vpBe4wKw2GuoB4tzhWkxoCDoZmo+N8Rwj2V7tb/f6Z2uOrLAA0UBQd9pO1Z53phNArDBxa6EyC44SCMoY5YaCwiYgkCfGBUWFxz22zW3ZGgiVJUwQQRI6EEg+RoalQIth2hxMD6+9oAB9Y2gAgAa6AAAe1KqwGu0it8l3F9FfXkbTflP6UwqfCtac0e7/AHfARRNrCvcYqis7QTCgsdANYGtAjEA12aueIcMa4S6ZTByldjprOuhGvjOlVd7CshhtD6z+VAiKpFNRGpbdAGh7IpNxvQfma2iYaRWc7GWAVYwJJifYR+Jre2MMMuwpWVWDNYC4E1YSoLDw1zMAZ8iQfaOtXeDxawA9s5iY0YDfbQoTOh8tDUTdnEYnVhJJgO0a66DNG5mjLPZi3G7/AO9/5qtTaHuI14rZE8rHSfjHt/6Q/v8AAXF4pXJy5R6mfxgCrk9l7UaFx/8Akf2+1Q1/s5b2l/8A3H/m86PqMe5FRwb4F9BWZsnU+tei2OF20AURIG3WNpjwmgrPDcKXe33S5kVSx1jWNN/AqZ/zeRq9LUUWZakdxlLbUQjda36dlrCwHw4UkA6k66AkiG8SR7ekzW+zWGj90nzb+at11UfDMnoNdzziw7C5KGGBkGR/HSrfFY+4yFV7oSIYrAJBmRJcxPXQb1qcVwDBouZrKHUDQtqWIA+1pvNBX8LgEF0tYJFp1tsVW4ZLhSCoDarzQT5HylvqYPt+/wCk/Rku5h7La1Mzb1ueF8LwV4NksgFTlIbONfIFtaNfsxhf+knzb+aj+VB5VjfTTg3GXKPLMWf7/v8AvWiuzNz61/8AQf8AuWt7iuy2Gg/VL829vtVVrwezaJKIFJ0mWPXzY+A+VZT11JVRcdJp2VGOPOmnU/8AY1FYe/b5QUmP3h5fE6iR4ePUGrG5wlbiDdSDIZSVI3G4PgaZa7Iqd7lzX/O3p466aVgm+x0WkQX7mGAnIw36W+mh1yxIMAietBY2/hyDkUTMc2TSfQf0qyv9lLWbIbpztJCm5zHcyFJk7HXyqs4h2aVd7jSZ3b3PWq3SHuRU20h222G3vQnGh9U/oau8BwpVUmc0xqST8tdqruOWQLT6fZP5VnYjz96aK7cpgpmZ1zTa69cRo6A+vp5Hpv7UwFXKVI0APFKmZqVIDd2OE2jnyvczJbJYHLOYGAXDFYBCqnLmILSBA1Fuqq2XvWRiB3bQXZgIY/A3wTBblGoOnrDcX21zW47pbhJUM90ubnIJSHVgQM0mNtBpVNjeKK1t7eUszXc5uuZcjWVPu0nxOulZ03ydDkllGq7P3hjIDW2a412G7skswKXHLE3G5m+rnVtfEa0Ze7J4Zrly29u5ZewoLKWYk8uiKTsZlvtHUdNs7wDDBLfe50S4QcneXSs7jRLS5xv8TOg9RpT+6xaM117l2ytyOZrsO0ECFE5nUSRmAiBv0I/ZhFeUG4Hs/g3W+xELaIiXYsVmM5y6KmoBYgw2m55SbHDcGbCNZt3izOgZc2QK2YhXYv8AZPTUiLkwCKosViVLXyLTMSTNxM2oPxsTMZW3y5eskipeC9n71xFvm6EtqzEOxY8wGmUbu4bLsCASJK0qtDTSfCLy0+Hwt51ZGtrZOYjMzghgV3nnM5VABU6sxiDFpd7Z2bTZHBDQJysp1K5wOUvl3CsNSDIBMGMHxPi11LgtG/3qoBLRqc3MwlubQmN9wfGrfgrW+7Z3JBlxcYgkDfKsiWgkydevXcJ2lY4pSdFrf7XEJDKyOFW4uk5ph02IzKRvAXQzuCDbYLtBbukuGBK2pIS8ylMwyRla3DNLSZbQ2wdoB83w1lrly1b1diTyWuYmByqMugO40mBr40dxvHuj3MO9tEPLyhVLI5CtJcauYJB11mOlU0+xMXHlpG6xvEFwndj6RddebQtqcozlg7aMNYAPmJWBGOwV4XgM7XEBlWIIAIY5p0O5yITpBKgeYAxPHmu5rZUKDdN1pJnNBWDvC87aR11J6Ms4S4UtMts5czEG6QqmCB9WWInaNJINKmFpvBqsPdv4ENevAsSioVaFYgA5W1eW1BExuYnZas8OxuNe0Ve9t5WZbqEkRAIhjEZI0zA+VYHEX3Q5blpmIUIveZg2Sc6QARKmNDJ0Jg9aszaaw5ZXNgGCiZbndkwrMFu9N2I+LwO80O+C4KN21g2HFP2hG+QDmRktkDICvLKkNo05oUwdspnrB0HC+MYmy9uHW4BbPd95zaElrtwkleZQhGuyxEzFeY4HF4U4hXUOWa4AoU5cmZic1saEwSPtL4iNgzC4hrTNaupesXQpVQTBYMQxR0cahhHMIA5TrFFMm1R6pd/aHeRVvuRmJFvu1ym1qRL3IPKcsEfayzpQeJ/aPdZrLscgmVZAi/EhDW3zcrbgwDuB4CvO8Jx+7i7bYaFRWEbsqatnllUwTmAIMSI8JFN4Uq2S1+4irbU5WS3LOcpKzIhVQuMpOYFoYCJLU6YlVnqJ/abeztbV7TNGjZQADKrLAmMuYsNHJMeoHMV+0293vdoqsQqEiVBBaM2gMlQvOIEkeGk4Ju02AOpt3wXtmLaMtq0GIIEgBiwgyJJyk6UIuNsOouJabvibZN0v3jMXBz97bzBRbBESoXQAE6wZyX6e1G+xPasOBcDMxhiyZYOWcq3HyqxGqk9BB38KduPLcvrbUkts43AzaocqrmGhCnm3iPiAFRc7SW8RftW7hFx7ecjvir2mZkbIHYkDKrEnWVJJG2rSX8Kbtu5i0sYVSLVtw4ZAgcKQ02QSPtNIKgBgsaaVKb7ltR7UHY/jyYfEKXZuW3BU5VjOVbMykkgqFAJHXQbE0Dw3t+yWkzNmIzZs8KWC6ghvhzNOUDWAAetUF/GpabOUs3GZJNvM6pzgM+iFSOYvyTHMYGwATcP713QJczZQyKn1lscoJUldlOgDTod/EaRboxkknhG043ds3rlu/eDyEVgyMQwVgxRBaW4SCWnXMD6zNEYviqNZF+/h7bghkUmS4EHmhujgldDrlI3IrFNigSLTWJdvqQQ5kEEZG3IzhtdIESI3quwmJu20MkrlnLJI10BUCQfPyIFTTZVxVYNzhO01koVFoWznVAobKqCDnzSOTK2+kaiD4w8Yxds3XtxmQICWXPGqktBIBWB9+MsEmQKyOLv973Zukknf7+v3SwOdYAjVtBGlPTCXywui1zKgCEEPqIjSWhwuykCIEDSnQ3S4pltjrODB/wDpbiyQV5rmoIDQVZgV+LLoWyx1mabjeF4ZCjWEVsxJXNfDEaAhYbLseseUk1RvaZ2Yv3YLGXDEhs32ogHKZnT8OlT3TcuKBbR2BYloLMonfp8OhJkRr5CrSoybUrwWGFwGFuqCVUO3xfW92qnyDakQdlDE9AOrb/B8IjFcwYgAj6wqDrzgnIYI2jcTPNtRGJC3mFt17o2lVVS0QVgjmuJczGQzAS0MTIBOlCcNSxdL9+75E6W7agkknZui8s80zA9QmykscE+N4DhU7jKXc3wHAVs2WT+6yhDLA8rGdPCucQ4aneAXbb5guoVlDKgiGyqpACqN5IO/SgeJIiXENi7dNtwxXvAM6nVYaJG43B2I2qrvcQumNWEbEEzpsZG+k/3NCsUqXYvbvZywWOrJqeXvLcjyOZg0+II0pVVjBEgEpeYkSSBIM6zI9aVHyFPwcv8AEXvqO9u6g6NcLMTAOkgMdJ66CaVkrcfLeIUEyXRROmpOkBpE6nXr5EOxjGCm3IyPuCAdtjJEgjxFHYXiTLYeyAJcxMDPHVVJEhSQJA3inVLBG63k73uHZyW7wH/LlCgAQFAbUwANSwmr3GcYEFkMQVa3njLmUAHRpUEgloM6rEnSslg1Gbm0G5/vrWtw3am0LRtW1uqG3IuQZ++o2DfwEVEnT4s2hHfHlIzkPdxK96zKXcSzkyAxEsS2u3jvWobt4i2u57lVCyFNsAFNSZBaSx1kzuSfWsxduCzdBYG4ysGljII3Eggz7kjyPVnEnRjnA+LWBoN6ckm0TBuCfFk+J4U9y6WRu8BVrjOdAANWJJ33HmZAidKhXEHOrHmVADEkAkRoYIOp3ggx1o/gnHbeHVgyNcLrDDNlAB+yY3kb0uI3rL2Wa1bt2zmEwXZo8OcwBMbAUrfDKSjTafvQbwXiVvOXW2lh8hEhiqkGJ/eMdSRECJBNQ/4bdvXTiAjug5gwHK5QSVVjv8O4BA66a0PwQ4dsq3g+cfBGXuzvAuTBCiRJnadDWgwuNts6tcbEXAF0KqdZyyBmWFXSIH5Ck3XBUUprLSHp2j7tu8uWbZv4iTfe6hYfHoq2yMo5VBJhmJMz0ojt9wBYw99BltnlNtFPIJkEBZAQkMwHTOB0qmx3Cr1++O6Tu7QMKXcLbzNJibkakzoBHkADR2IwtgIua9cuYiAD3ZDqPFYedB4qROtZ3tlbfJqoucaS47jX4lhrz2rD3LxWy0Joq2wobYCc0xpMjad61/DO04xeIu4S+xe27FAG2WGOQqIlCu4I2iK8uxOC7nE5bg65uUxodRl02/8Aii8VwnEpdOIsWrvdsSbbKMxynYNk1HLvIANW4bqoyWpsvd5Nh2Y7Cm2z3cOUvurFQjZG5NRIzGGJ+cbb1TdreIpdxNuLWQibJt5yndkNzKZOYLmckBjoS41AABfZDtC9xwlu0ReX4yGMMGIWI+yQxEESZIgSNSe2Bs3cSLrIBcCL9KzBgqOpZFJA0uMVUADyY9TDba5M9RpJbcr8lAvaawPqxh7eUEkMFU3CZ0YsebN6N+AiqviuLVrhtnKqLsVQFo5SNJHOY1Pr462d+1Zuu74dgzoJ7tkChwN8mpEx9kxPQzANNxC1bdM6AqwjMJJBB667QYHhr5URlTyjPV1UqTTz/X/GxWsZkBNglWQfGYFyCeYgjbXKNNYJ3k13H424XbvmeYGZAxXmiNQZHSTpr0oJsYygoOVSIYARPXm8dddalw927eK2RLloAB11G2vSNp8K2om7RLgEz3MwtsygAGAWC7QzGI6ddIqz/wAWyrkxTPeLAjNOaFMrKTB6H3jTSvTOCds7HD8PYw1tlGVJuMIhmkZnYRJzE6T0A8KyPb+9hbN1Ws2LTI5zoMsheaXQiVEZjsQ2hGsVjvt0dH09sW2zKrgjdxC4eymckBRJUFjGjAsQBIYQvoN63HDv2cY1VFu1essYM2ZzDzFwxl12O4gjwrP9kuJ2DjxdFpxcfPkRTyKxVoy6ZtpAEmCR0FHn9oTW8YWiEB+AMwHXaTCkBmEiNamcpJ0kVpwi4uTfekPwdjD27gwr2H7y2JfKSWXKYeQshiNOpB2kGs/2hsPf5ggz2yUIUkllGzgEajfbx96m7a4sri7kaB4cESG5jngltdGJ+QqK8RdJuWosqsF3L8gJ8jrmMEwvhsKuL4ZM0spFRwe1cdwigk/ZAaIPiATG00eOzhzsi3rb3QDNsFgx0MhWK5WI0MTr010qywt17Uuj2ryFWzG2RmDmTqpAYTtMR56RWauYo95m1nfoTJpttukChCME5eSXG4NyqtIbQBiGkggQMwOo0Ao65hr1izbdkuJ3n7rdSdiHAGpkbbDrrVg3ArrF7jxbDKJDE6sVgsRqVGYzr51dY/F374BbuFdAFtC1mz5YYGO8gZoCgbbmp3l/TSvn94Mv/gGKuEl0uC4WVSTqQG3dusQR860eOvYSzZNk2izR+8d+dvAwg0Hr/Ws2O1ZR9bWeNJuO+ceasrDIwImQPnVdxPGq7koCA2pBiQeuo0PjMD0q2r5MFPbwWBwlhrCFnIYM0hIIy+c6q0xpJkHYbmvBtBsylmQA8jxMkb6aETr06VzB2xcBtZsrEykkBSfuknYnSDMeO9dsWbdvW7mY+CMBA8DKMCfen7Cy/UMvcQZiSIA6Cdo0ilXHSzPKbgHQEAn3IIB+VKjAVLz+QjE3xfBYrbtuBPIuRWjeVXSY1kAbHyp2I4q2UW0yKoEFlUZ20gln+IgjSNo6CrbjNpTbF4KiXEy5ivw3OhJGnMZJOmsn3rcJZQtKpnU6yxIy/wCUQQC3mZEaxReLFGNuiuvWyqCfta/pUdlCaueMLdbm7sZR9yCB7Ak/OqazdIIipi21bNNSMYzpPBNirbcrMJG2vWNYoZnk6x7AD8qvr695aIKqpVc2mVdyQdAfBfCaC4VwXviS123aUfaaTMbhQB57mB50QlaH1GntaadpornMk1LYuQD6VzEgZjEEToR189z+dH8DsqzwwkERqRp5wd436etW+DCLyFdkOEXMVikt21ncs0aKOrN4Dpr1NegcW7CgsFsX1B+0XJYH5D+lZtuMfQLJw1kjNmPeuNM5/OBsB+ppvDO2Djc6gaedYSlLlHXp6cKqTyV/FsPewrOl3QgQCDoZ6qfCAazdu6Q2YHXet3214mL1i25I+KCOsga5dPL0rA1pB7lbMdVbWoo0V+z9IwufNz2RPqpMMvqIzD1PjVZhuJXVELccRtzHSrHAYFLiQLxUkc2UT8xIMbVXcU4f3D5c6uCJBWR47g7HSiCrAastzUl4yH4y7Fxbl6bovWoYgw2ZYIIYg6yqeokdaI4S1zFJiLYf6x2RssGcqB+vgM6jxqz7CdiG4hafvLgsWbbiLhGYluqKumblMkyIkb7Vv8FhODcMOZAb2IUFs905mGhmAsKhMnliddYpyRMI+rc1ZhOwvZG+913UT3UzLDceKzmjxMVkVuKjAg6EsrLroumoJ9T7rXtXAO0PdF8QYs2GP1asx18cqk6J5n0E1IOz/CcY6utvuLjSQ9gwssCOZDy7g7Ab+dZtrOTb6SmlFql58LGfejwsYVdZuqB0gFifPQQPc1o+zuGWzaa9BLEEKSIgGRpqYnX2NXTdi8NgsfiExhS9bWybmHth3ttfLA92EyAkQylSMwgx8Qqn4t2gtorYfuogZS4OsjwG0dPTrVztxpE6SjCdyfBmcTiCzknc/wBxVvxXDqbFtzcj7oIJkGPDYgjWqEtrNazs32mW2gtXbVu6gOiuFjXcSVJB21miSapoiLTtPuU/BrCgl3iACNZjwnTfc76aGjMTxHClwVRpG5OvppOvvQXaY2+/buk7u2YIWSQJGo185+dVFWZt1g0nE8XavW+aO8UAI4mSoAChht5bSI3qqxJK21T3I8z/AEgU7g/DGvsQGVVTmYk9PIdTU3HbKK3I2aRPptpUNq0jWMXscivwlwgmPA/lP8KSYrnDtrDAnziu4FwHWRImIPnpXMZhijlT7azp5EaH+lX3M87S54txpmJgxpuN6pbeMZWDBiCDIIOojwo/jjhijDY20+YRQfXUH5VVRUwSo01nJSphfEL2dg/2mEt6jQn30r0ThH7C8ViMNZvpesqXElGzAqCdCSAcxjWNPU15m56eH9n8a0/Zn9o2LwWQW7hyLssmPQiYI8iPSKoyeXkD7ZdnTgMU+F70XSgUsyjKJZQ2WCTsCKqsXAY0Z2h42+MxdzEOAGuvmIGw2AA8gABrQZvgH4R760DtZSB81KnFh4VymQEvxJ2PM0DqFAX1+EDppUb4xiInlGw6CtDxDs5hLeFW6uMD3nWRYyCVMwwds+kaxpJ00ANZekN2gy1jm01OnnTcW4LSBvqfWmYO1maNT6b+Q+dS8TsBbhCwRA2IYeG432/GKMWVnbZY4N5dl0ANrqQPE/8Al61VO4yiPMn3NG8Geb2kfDGpA2An8qGxuGyMwnbbQ6z01g6fwNZwxJr+jr15b9NS95A1TYO7luKTsGBPoDrUE05RNanCgjiGJL3HY7lifmajs3iDoaJ4jw9kUXI5WJAPQ5YkjxEyNOoNQcPwLXnCINSd+g8zU4opW3gP4njA1hF6hp8ttfx/OqmiOIyLjLrCEqPYxPvFDURVIc5WwixiCJ1O2hB1B6RXLt8vq2pB/v2/WoJp9vUkeP8ADWqJPRsHxb6PgrFi0crd2Ljv4G6S7R5933KexqiNvM28kn8/E0fhkB7qdA+HSJ65baifmhoLA4he+Uf5tvTX+FZPydMeyGdteKF3CAwqQoHoKreB8We2wAJ3AH+4f1qPjt2bhI8Z/AUBhnhlPgQaIr0Ezk1qHo3a/ine4fDXiTntuQRMSuUvlPiM9v5ufGvOMRdzMTrrvP8AStFx3Hzhgun7z8Mp/X8azRTSZG8R16fr+Bp6fBOt92BtPS4RsSKkwWEa7cW2sZmMCdvU+AG59K3OG4Hwuxb+vuXLt0bwxVNOgCCfm0+lVKSRMISlwZLG25BYiOVRrHxROnjykT/8VVkVoO1fHbd9kWxaW1atiAFABPSSdzp4k1n6I8Cnh0TZso0O4g+9RTNW/AkwrnLimuINMr24MamcwIM7jw2pdoOCJYINm8L9ltnAymYmGWTB3+VFq6CnVlSKkvPmWfA+Pjr8pB+dQ1dcP7OMwD3T3aHUD7RHp0Hr8qqrJ9grCYdbmEZDJe2QwgawwJK+xH/Ks/aUFwCDE+9XmNxVq2rLbJObeCYP+qPi9Dp5VSGGM5gPaP8AtFG1IucrSXg5fwzISD0MSNR7EVFVxheIIsZ37wfdKCPSSCafcwWHvSbTGy33X1Q+h+Jfxp0QV1nBt3ZvaZFYJvrmIJgD0X8qGJoy9YZECtyiTOoMnyAMkRGu2u9Q4XCm5cS2mrOwVemrGB+JpCIK7XsP/wDH+C2ALV1C9xVGZi90FiQDmhGCiZmANK5Ss0WlLweTXSbtzQSW9B08oA2mnWcAz3Mi6yYGo/OYocmNifyptMzNbj+AvgLIuunNc5bbSCAYMmQTqBqKouF8Ia/mykALEkg+fh6VHb4k/dm0WJtsQSs6SNmE7NBIkdCRVxwTjVuzZuW9Qbk8x6SIjTpv86vRUFP18BqylKPpCOHdlbuU5HtHOMuYqxI1ElSBynpPgTTj+zu7/wBS0I8n/Stv2Px9q5aVUacgAYERqSTOvSrjj9/u8JfcfZtt+Ufxr0NuheI/lnI3q1mX4R5PjOxD27Zud5beIhUDEmSBppGxmqc4DIJdh/pBk+5GgqS9x6627abRQDuSda4NSUG/QqR0QUkvU7JLuKZtyYGgE6AeAHhRXCOO3sM+ey5Q+QB/7gar6QNZmlsOxma9ca4OZnJZtgZJkwNonwoRkIMEEHwOhrq3IotOKEjK4DjwYT8uo9qBANdDU/EgZuUQDqB/fnUvD8V3bEgSSrKPLMIJ9cpagCQY+6NFZwCTGUn3AO8e9csWHVg8wQZBJkyKn4ncGhUiBMagnpuR6eVVxumnJU6BMlxd/MxP9+3lUIam0gaQ27yFXAxAn4R7+5odhB3mprOKK6gkUzEXMxnx/vpQBZdnGyvcaQMtswT0LELPyJqHH3wSAugA6+/4xqfMmmYExbueeUfmT+QqAmZ9ais2aXUaGmm12aVWZiqe2eRx5SPYiagrqHf0P40AdwgGdZ2mT7a/wo3GcVZpH99f6UHg1lvY1G5kmmBwmm12uUhHTXVam0qANl2ZdMRh7ti6FbKQVOVA8EdHK51giYmNdiCQSuxvZcpiblxzK2oCNEBu8zLmHgQFYRuCfKof2bcEF83mLuuUKAqZZYkk7uCBGX8a1d7ELg8I0l5a4x54nkAXlyqsiRoY1rSU9OUUl9yKhpam7c/tAuK4+131zNE5j/T8K5Xn2NxzXLjP94zSrOinJWVtKlSoMxUq7SoAvOyvaH6LfzHNlIytlidSCDDAgwRXpvGb73eH3HK3Tbe1mU/VdQSpIABgZZI8PGlSpvqZaSSSXyaQ6eOqm3eDxWlSpUjMVKlSoAVKu0qAJrwlVPhy/wAf41Jgr+XMIHMsT1gc2nhJA1rlKga5OYvFB8sKqwoEKIGnUyTLHqaGpUqBCpUqVACmj+F4EXSwLZQFzbTsQI/5GlSoLgrkkwjE4NbSwtwXFOoYBl0IGhDAEEGQdx4E70JbsEgnzj5VylUWaTik6BzSpUqsxOqJrrCF9/ymlSoA5aaJ9P4imGlSoEI1yu0qAOUq7SoA3P7KO0X0bElI/eAwfBgrEfMAj3on9p/FXvYlsx0EZfSNz5kya5SpUapvaYeuUqVMyP/Z"/>
          <p:cNvSpPr>
            <a:spLocks noChangeAspect="1" noChangeArrowheads="1"/>
          </p:cNvSpPr>
          <p:nvPr/>
        </p:nvSpPr>
        <p:spPr bwMode="auto">
          <a:xfrm>
            <a:off x="77788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g;base64,/9j/4AAQSkZJRgABAQAAAQABAAD/2wCEAAkGBhQSERUUExQVFBUWGCAaFxgXGB0YFxwgHB0dHBgXGBwYHCYfGBokGhcYHy8gJCcpLCwsGB8xNTAqNSYrLCkBCQoKDgwOGg8PGiwkHyQpLCwsLCwsLCwpLCwsKS8sLCwsLCwsLCwsKSwsLCwsLCwsLCwsLCwsLCwsLCwsLCwsLP/AABEIALcBEwMBIgACEQEDEQH/xAAcAAABBQEBAQAAAAAAAAAAAAAEAAIDBQYBBwj/xABGEAACAQIEAwYCBwYFAwMEAwABAhEAAwQSITEFIkEGE1FhcYEykRQjQlKhsdEHM8HS4fAVYnKSolOywkOT8TSCg6MWFyT/xAAZAQADAQEBAAAAAAAAAAAAAAAAAQIDBAX/xAApEQACAgEDAwMEAwEAAAAAAAAAAQIRIQMSMQRBUSJhgRMyofAUcZHB/9oADAMBAAIRAxEAPwDecZ/Z7aKM1uZA615Zxjss6lCxCo5YBpEArurTAVtt9ww1reJ+1OUggTETWG492ga4roDyOQxXQiRMMJ2MEiR0q82Zquxl+LYJrQBW4jiPslZ+Q/vyqrt40zDEx4gAkeYB3HlUuKXU0KR/c0GiYTxMX7RXOZDAMjLGV16MhA23HiDodaB+mv8AeNEHEsLfdtqk5gCRyk7svhIiehgeANCMI6UgbHfTrn32+dS/4o/3j86EJ8q4T5UgsNXHu2hdp6QSPaolxr/fb/cf1qIGntrzfOgCw4XikzReZ8sbhm0Pt/elaDhfDreJv2bVm6wNxgpLFoBJAB16T+dZBW/uKPw2PK5SsKV6iZPmfOmOzdYzsfcwuK7h21MFSCYIOxFa7j37ODaw7XRcOYCWiR8jXm13tjevXFuXbhdlAAJ3gbD5k1o+J/tOvXsP3RbSIPifCfGi2SYLiF91YgO2h+8aMw17DFFz37ysQMwzPvGv2fGaqcbfzEmaBZvOhlJ0TPjnkxceJ05j7fhSsY5ywl2PqaHB8/zrto7nyNILHniNw/aP4fpXf8Qfx/4r+lQBq4TQFsOxN67bMNAJ11VD/Cojj335f9q/pQwNdJoCw2xxJxvljcmBPsd663F3aARsIEE6D2P40G+gj3NMoC2HpxY+EehP8T+FPbigjQN+H4b1acJ7YW7NsIcHauQN2IMz1MofPr1qgxN0uxdoBcluUBV1J2A0UeAoHeAxcaDpHtA/SrjDcPe4M7JImJImfDWqXAKoIZjpO3j7zXrP/wDYNi7YsYa3a7u2mUvJHMQNYjxMmd6LCzHN2ZcLma3p0OXT+/KqXFlFOu8+Y/8AKvd+0fbjBHCFAZkQFA+GvAu0OLtvcPdqVXxJknz8vSmnYiM4pejf8j/WNqYbyn7X4k/+NVpB8qUxt8/0pBZY3GSd48o/UUyU8R/x/pVfSoCw8on3h80rtV9KgLNbe4mpEBApHUXP4EbUG2IJ6qfeqscQf7x/Cp0xdz7zfhTJpBy2c06j50dgeDNmnKjjwJ/IjY1VYTEEEAk6HavWOwNhLzKrsYNMxnJxaSMHxLhgMRaW2R4PI+RH8apHwRmDkA9dfUaV9Gce7EWmTkbISYk7a7T714R2kwxs3XSW0JU7axoQdag0Tfczz8OOpDJHqf0po4aZ+Jfx/lp7YphoHuAeRj+NRniL/wDUuf7j+tBpgeOFHfMv/L+WpLfDGH2hrvo38tDjHv1uXP8Acf1rqYq4dmuE/wCo0Bgl/wAOI+0P9rfy1YYDGXbKlVKZSZOZCY22kbaD5UCt0hNc7GZM9PcnX8KG78kRLR60x8Fo+He4xYlQW10VgPYRprTreCYTJ0IjY/nEVZdiMCmIxFu3cbIGIGYnavScX+zzBnEmwMRl+rzLJHxT8J1jbWk2I8bucKbx/wCL/wAtWGA4letKLad3oTo1tidTr02mg+LsbdxkDsYJGjGPaqtsSZnM8jrm19j0o5HdBl7AM7E5l1JJhW3Jkj4a5b4S2U8y6wPteP8ApoJcYwmGcTqYaPenjiT/APUu/wC8/rTC0StwsjXMv/L+Wmf4efvJ7k/pXfpdxwVz3GEaiZ+cmk124IJNzl2Ph0010oFgb9Ab7yf7qS4MjWU0/wAwpw4nc/6r/P8ArXW4pc0i43nMUgwRjCMdeXX/ADD9an/wd4LHKAP834UP9NbXmOu+ntUlrGNoAwgeKj9KAwNTBtPwT5T+hqV8Cx17sr5CT8pJP41vOyPYW7irBxBKBFcIJAEkkaLp0zD+tWXbnsB9CtKxdWDeC9R022/WiwPM1wrsfgbwHQD3OgFEGxct7qw9CCfwmoLmKKsTyGdNQY9orv01isxbgHxI/jNMMHb2MY75vl/SgrjTvNFDiESYGv8AmIHtrSHFD93/APYf1oCkV7v7UzNVieIf5T/7n6g0vpg+63zX+WgCvqfDZJl8xA6LufInoPxqcXZnlM9NF/HT8q0HBuyt6/8Au7TMw8ADsddh+NAGYuOSTAA8gug+cn5k0q3Vzs5fQlWFwEbiB+tKgmzD28Gx2/Jv4LRNvhr6fyXP5NKFvWpJIUATsOaPIEkkiuW8IW2EeogfOkUWVrCHx6xGVtD4fDv5VruzOOaywLByOmUMD+KGsGlhvun5UXh7bfcY+xkehpktWep8V7cXrilczZOmYNPvC1heI22uHQzOo5Wn1HLqPOqsq4nkJnqVMj2296ju23eOQLAjlUiY8d5PnUgoh+F4YmvfLcPhk5fnmtn51X4jhwDNDcoP2l1jpmgCo2wTH7J9QN/aKfbsuoIFtWBj4lB22ykgFfON6Czn+CnfNp6bfMiuDhBGz/kP/KmfQbm+WPL+G1Q3sGRrGm51H4dYoD4CvoJ/6m39/erp4f1zKB7fLf8AuRQdvBswlVkeo+WpoizhnAKxCtHUaEbHT39qYvgsMClu3qzuCOqZP4n0oi7fZiR3vzjbpPNvVMlhwQSgaNwW0PrBBj0NTYlWdgVtJb0iEJj1OdiZ6UDJ8Rw2YOZdR/8AP2vGorPC0/8AUYiTAygHx8XGu1NOCcpqDmDaCdYI1PzA+ddwlhkJzWFuyNA5YAeYyMpnca6UAcbhAJYKwIBjVWnrEgMdY/On3Oz5hY0JmeVzOukaGNqHuYC4zEi3lBMgCYHkJkwPMmuYvAPI5GICgbeAE9PvE0B8D04O/wBljvGi3N/DRelcXhNxhoxYf6bp18P3e9RJgXAYGyzEiASG08xA196b/hlyf3Tj/wC0/wAtAfAQ3ALgEn/sufP93XbHZ66/w5T4SSoPoWAB26VA+FcnS08DQcraD5e58zU+LwSLGTv28Q1o249DmadaA+CO/wADuIzKwAK76/PXao1wDDw/3D+JrkNvzgeEmfSpbL5357jWwBoYZo8AANfegRoeCY/FogFvOyKwMK0qGI0MAxMCpu0favFYkZbzTl0guunjpOlZe9iMrHLcuNGgaSsj0Oo1pHiLj/1H9Mx/HX8PyoCkR3cK56fiP1qP6E/3DT24hc3zn5j8qZ9Pf7w91U/mKYYGnA3PuP8A7T+lL6E/3H/2t+lT2sYG5XKqDu4tqzekAD8x60rt/nAQhxG5tIs+0GfU0gwMucLuhcxttHjFQdyfAj2P6UQMcfBPZEH5AUZcvgW5F63mYaqq3Aw9TkC/In3oACwqHMNNfD+leudnP2rfRh9ZaUcoVVAKKoGyqDrEmTuSTJ1ryp8WUZsrB1H2hnUHzgkN+Fcfirevu382tFAb3i37T3u3nflGY7DppSrzscQb+y360qADbt1CZW06/WEx3k8p+x+73jTNPsagXPuJjzjb03NaW5OLsylrB2jdv8pW4Lbry/BD3IW1rMnSdJ6VT8C4iLN4Fkt3RqMt3mTUEToRtIIPlToVhF3FocOE7k98Hk3VuGCI0XIVI0PWZ6VJwG8LbB7yG5bDc9vvAhI67c669RPp1ortHg8ttNLA7sm2WsXA5c/FnPMZGoGYADTx0BvB7wTBtIs3O9cKM5+uSOYnflRtifKPOgbdMoWxBF4nJ3lvMSUzMARBA5hlbQQRtsJG4rt/FXGC93bNshAGKsTnb75DHlJEaLpptRHaM/8A+q5lAtwxgWHDWxH3GzGRHnrMVecLHcgXAbN3PaclL1wEjLAMiRFzcpBk0hrgyyLcLTdFwrBAyuq7xoC0g+lHY687KhsWbttUXLcbvc+Ztec65UMQIGmlXWKQXku4hO4ty2fug2W4Mg1RFYmUbMBllsxXpFZq5ii91yEeCT9WCVRc06AKZVQToJ0gUqAd3lw2yrK7ksDnF6OWDmt5SxXXQyRpHUGjLCMbd5RYu3C6gK73QTbj4jCEBgVAXmGgmrHhWJFjDXJRWznLLKLl9IHxWxmACafF6CN4i4fhvpGIYQLQcOYukW7K5gfgAY5cpMqBqCBoaRVFFhrN9FXKWAkyFcRvvo3XTWrG/iyUuhbBBdgbR79j3Qk5kEvzTIEtMR71eWbHd3LFr6l8hJD6FH2OXEM2WVABABHiBMzUd1wH7gi2xZp76DlXNlbL3g5lVYKxlIUs41maC1EzNtbsqYc5Izq1ww+vN8JGUbaeGs6VPhiDcZjZulc+ZUXEAAL0UkqWaF0zSDFXmMAxdxWyWMPyDQAWkE3MvMBJziZO5yAHaorbi4UPd4de7dYBGUPqE5wN05czFoJzk6yYLDYVN25ee45TNbU5iqd5OX7q6vLR8MnXxqXBMxR0u27lxmjIy3grLBJYQ2YMCCNxpEirFLebDO3wxczAAhcQ0wMqKCfqxmzRIEg6mIqa6FuZRlA7xe5A+AqVyxffUBWcaZySDLStFjUe6Zm3W8rELnAzaBmVjqdjEAnXwFT4m43dFAjm5nM3C2hSIVcsaENJzTOwqfA4kWbykpiHCtORxNth/nXMJnqJ96PxajIlyGPKDlW4weWNwBmGaQ46xygC3PxQWQliyp4W5Bc3rVy4cjC3lAXKxjKxhSGA6r1mg7vfRBDGfC0PYCEmdPGtYcRbs2Oa2HIBBbOWuMbq50eA8ZreokRlYwwJqj7k3CvNiAGkqXKqugJOrEAaT+Q3FIGqwRAZbROW/wDSCykTYUWwBOYaqSTOUggCIbTWaiwuKcOpvBu7DDMFtIrETzZSbehgnXaYrUYC2rOoKrcOS0QLl8CQWWTJuAZnnKy/YE6LlkV3ErQvvFtDYZcwK5xJIltBcaZCFFAEzAjUkUD2tZKfEZWa4yu6JJ7tTbJYr0BKgKDsCfXpXbmK5myd6EEZc6LJOmbOViOp0noD41orNlbloXMpKqSzF72Z8iKudcp1GrEyBrnIAOWBHxTF2M6lEayiuyOocXCSpnKpyFlCqQpaCDuDJMMHHuUl3iarZGtzv85kFQLeSBBEHMGmd9IiKExPGSGi2SU0guCHMASSFeBrPU6RWuu8O7q2Uu23F7uxcF3MvdwSzF8oXLBtg8syCrHUnKAbuDN1bt3DG59HQrnMZmWRB2CzJmIWNQDruCaZlTda5cU5kzROrQoidJZtNvGiLuNyKNVa5JzDUqqiMpV0uwxMtPhA1M6azglzDXO8Nzv3VS37oAFdJtgjJzEBbhY6AhZAWDOZvY7LMNm10BQxHUk5wQQYERH8WTXcfYvW3sscwF/MBbtKjMGGpZixchSPCP6CnGvbYg21UwQVJymOu5nUaR1rQcO4c162bndu3xQbdoZIRCXnM3xAlCTOizoSRBPAez6XbSu9u6wm5rasrByIDozNzGdW8AZG9A64MrYxaNJZUSASOWSx6IIUwSep0AB8gSOE27eIurbuXEsLr9ZcEqIkgQqT5fpXcBge+vrbAHMwUi2md4nUqs8zROgPTpvVj2k4Raw4t5VcORzLeQWxH2Cqhi3MsMSdJOnkCy0Z+6FzQqg+GsT4brUuH4YGS4zvatm2AcjMc7yYyoADJ6mSIAo7hXAxdS5cuJcCi2zoUsl1YrAIJkBFE6trBjx1gu4eyLdvupu3WDd4hQhVicuQq0tpzGQIjwpk0AIYHwp7lZ/GlVxh+Ayql1ugkDQYdmEdCDImRBnzpUUO37/4zOB6cr1EDXZoJLnE9oWeyLRt2REQ62wtzlzbsN5zak6nKvhRHZniYS4VZrSo6lS1233gXzAAJB0iRrrWfmuhqdgXPF8Upvl1ZCGhvqgyopYAlFVgCMpMeGmhI1q27ScVV0UI2Hc5pmzaayw5EGsqAVkHT7wY9RWQLVKjaUh2avhXEFsBsj2r2a2rlblpn5g4PdCV0MDVpCkSJ1oLAEvdLOz2hqw5XZJgkJlA0BPL1A9KG7P2s1wjyrStgBG1IYDxDjwNxZ7oTJYpbKBTciVKwJ7s/DGg6TNMx1yx3xP0kZSSeVbqKJciFRQMoykOFBgABd9KOwjQo1I+LrH2j+lFW32kmJ8aqMLHZSXO0QuKlsi2gUjmUHNoIlmC5m8SOp1iaNPFLS3cy3bT6GB3TrbOfOTyRHISoXTQFY0WrV3gjU/M/hrThdOgJJ26+FVLSaKUmU+MxXMyLkcP9Y2WyylDcDKyryghU0IAhZykfDTMFetQbDXLeQz9c1u5n+PQfu2YSFB00hiD1FH8HwU4gSpymwusaSG2naY6VVWsGsnTrShp7iJ6m0MxmMXKByAm3oVS4jGGCgjKuUuVTNnI+0wJk0RaxKZmYG25cSUFu5lUpDBEGQFcwUrpAgtJAM1AmFWNqmXCDwrZdL7kfynfBUNYWW+tdwNZVrgCgxvmWdGIEnrHlN5dx1oupHdMtteYqLyoYzKrOI3clYIG+SSDmqPA8HW7eCnQak+MAEmPOBHvVwez1hwwW2EYAlWBO4H2pJkfjRLp6fJMdd1hGb4iyXL0WnYyyyLJYKRpoilQQd/ck+FdwyqUVFZZckls1wvbAgmSVy5YBMgMYzSdofZwS+FEHDAdBVPpfcS6jvRzG37DRDWgUJJIa8FcfCFiJ+xm6fvd40WPCuitdUracQAGBu5RHJnSObXNnYOI5TA+yWYi0Pei+zKDvX/0f+QrOWhtV2XHXbfAOXSxaLv3dwxGUteDSS4ziVVZGZTExCL4tIP0u3cumLqW0kgLnJUch5pyFmUMBv1gREkWnahZayPG6v4amnZB4Dw2H6Vio2bbiqxfGrCB7eVbhBOV0uEgcuUZc/xDMM8kSZjQaUzAuO8E4m1lBWZfKDLgEZlthh94kahdR4Va/Rkyk5V6/YX+X8aHNpQNFT/Yv6eZq3pNCsG4PjbJvlbiqwJAVnuZEGUguS4XMQ4UgbQWEbUHjcXaS7eBAug5hb7tuVSTIbMUm4ojbSd9IFWeGtcxgACBoBA6+FDcYtRab0NQIH46QoV7TW1QwMiXBcecilnOggEk+hBXpVhhLSXMNylRcZFANzFW1hs5VzkIBAIy6EiAC0kbYs3K6LtAt2TR4K7aw15vpBe4wKw2GuoB4tzhWkxoCDoZmo+N8Rwj2V7tb/f6Z2uOrLAA0UBQd9pO1Z53phNArDBxa6EyC44SCMoY5YaCwiYgkCfGBUWFxz22zW3ZGgiVJUwQQRI6EEg+RoalQIth2hxMD6+9oAB9Y2gAgAa6AAAe1KqwGu0it8l3F9FfXkbTflP6UwqfCtac0e7/AHfARRNrCvcYqis7QTCgsdANYGtAjEA12aueIcMa4S6ZTByldjprOuhGvjOlVd7CshhtD6z+VAiKpFNRGpbdAGh7IpNxvQfma2iYaRWc7GWAVYwJJifYR+Jre2MMMuwpWVWDNYC4E1YSoLDw1zMAZ8iQfaOtXeDxawA9s5iY0YDfbQoTOh8tDUTdnEYnVhJJgO0a66DNG5mjLPZi3G7/AO9/5qtTaHuI14rZE8rHSfjHt/6Q/v8AAXF4pXJy5R6mfxgCrk9l7UaFx/8Akf2+1Q1/s5b2l/8A3H/m86PqMe5FRwb4F9BWZsnU+tei2OF20AURIG3WNpjwmgrPDcKXe33S5kVSx1jWNN/AqZ/zeRq9LUUWZakdxlLbUQjda36dlrCwHw4UkA6k66AkiG8SR7ekzW+zWGj90nzb+at11UfDMnoNdzziw7C5KGGBkGR/HSrfFY+4yFV7oSIYrAJBmRJcxPXQb1qcVwDBouZrKHUDQtqWIA+1pvNBX8LgEF0tYJFp1tsVW4ZLhSCoDarzQT5HylvqYPt+/wCk/Rku5h7La1Mzb1ueF8LwV4NksgFTlIbONfIFtaNfsxhf+knzb+aj+VB5VjfTTg3GXKPLMWf7/v8AvWiuzNz61/8AQf8AuWt7iuy2Gg/VL829vtVVrwezaJKIFJ0mWPXzY+A+VZT11JVRcdJp2VGOPOmnU/8AY1FYe/b5QUmP3h5fE6iR4ePUGrG5wlbiDdSDIZSVI3G4PgaZa7Iqd7lzX/O3p466aVgm+x0WkQX7mGAnIw36W+mh1yxIMAietBY2/hyDkUTMc2TSfQf0qyv9lLWbIbpztJCm5zHcyFJk7HXyqs4h2aVd7jSZ3b3PWq3SHuRU20h222G3vQnGh9U/oau8BwpVUmc0xqST8tdqruOWQLT6fZP5VnYjz96aK7cpgpmZ1zTa69cRo6A+vp5Hpv7UwFXKVI0APFKmZqVIDd2OE2jnyvczJbJYHLOYGAXDFYBCqnLmILSBA1Fuqq2XvWRiB3bQXZgIY/A3wTBblGoOnrDcX21zW47pbhJUM90ubnIJSHVgQM0mNtBpVNjeKK1t7eUszXc5uuZcjWVPu0nxOulZ03ydDkllGq7P3hjIDW2a412G7skswKXHLE3G5m+rnVtfEa0Ze7J4Zrly29u5ZewoLKWYk8uiKTsZlvtHUdNs7wDDBLfe50S4QcneXSs7jRLS5xv8TOg9RpT+6xaM117l2ytyOZrsO0ECFE5nUSRmAiBv0I/ZhFeUG4Hs/g3W+xELaIiXYsVmM5y6KmoBYgw2m55SbHDcGbCNZt3izOgZc2QK2YhXYv8AZPTUiLkwCKosViVLXyLTMSTNxM2oPxsTMZW3y5eskipeC9n71xFvm6EtqzEOxY8wGmUbu4bLsCASJK0qtDTSfCLy0+Hwt51ZGtrZOYjMzghgV3nnM5VABU6sxiDFpd7Z2bTZHBDQJysp1K5wOUvl3CsNSDIBMGMHxPi11LgtG/3qoBLRqc3MwlubQmN9wfGrfgrW+7Z3JBlxcYgkDfKsiWgkydevXcJ2lY4pSdFrf7XEJDKyOFW4uk5ph02IzKRvAXQzuCDbYLtBbukuGBK2pIS8ylMwyRla3DNLSZbQ2wdoB83w1lrly1b1diTyWuYmByqMugO40mBr40dxvHuj3MO9tEPLyhVLI5CtJcauYJB11mOlU0+xMXHlpG6xvEFwndj6RddebQtqcozlg7aMNYAPmJWBGOwV4XgM7XEBlWIIAIY5p0O5yITpBKgeYAxPHmu5rZUKDdN1pJnNBWDvC87aR11J6Ms4S4UtMts5czEG6QqmCB9WWInaNJINKmFpvBqsPdv4ENevAsSioVaFYgA5W1eW1BExuYnZas8OxuNe0Ve9t5WZbqEkRAIhjEZI0zA+VYHEX3Q5blpmIUIveZg2Sc6QARKmNDJ0Jg9aszaaw5ZXNgGCiZbndkwrMFu9N2I+LwO80O+C4KN21g2HFP2hG+QDmRktkDICvLKkNo05oUwdspnrB0HC+MYmy9uHW4BbPd95zaElrtwkleZQhGuyxEzFeY4HF4U4hXUOWa4AoU5cmZic1saEwSPtL4iNgzC4hrTNaupesXQpVQTBYMQxR0cahhHMIA5TrFFMm1R6pd/aHeRVvuRmJFvu1ym1qRL3IPKcsEfayzpQeJ/aPdZrLscgmVZAi/EhDW3zcrbgwDuB4CvO8Jx+7i7bYaFRWEbsqatnllUwTmAIMSI8JFN4Uq2S1+4irbU5WS3LOcpKzIhVQuMpOYFoYCJLU6YlVnqJ/abeztbV7TNGjZQADKrLAmMuYsNHJMeoHMV+0293vdoqsQqEiVBBaM2gMlQvOIEkeGk4Ju02AOpt3wXtmLaMtq0GIIEgBiwgyJJyk6UIuNsOouJabvibZN0v3jMXBz97bzBRbBESoXQAE6wZyX6e1G+xPasOBcDMxhiyZYOWcq3HyqxGqk9BB38KduPLcvrbUkts43AzaocqrmGhCnm3iPiAFRc7SW8RftW7hFx7ecjvir2mZkbIHYkDKrEnWVJJG2rSX8Kbtu5i0sYVSLVtw4ZAgcKQ02QSPtNIKgBgsaaVKb7ltR7UHY/jyYfEKXZuW3BU5VjOVbMykkgqFAJHXQbE0Dw3t+yWkzNmIzZs8KWC6ghvhzNOUDWAAetUF/GpabOUs3GZJNvM6pzgM+iFSOYvyTHMYGwATcP713QJczZQyKn1lscoJUldlOgDTod/EaRboxkknhG043ds3rlu/eDyEVgyMQwVgxRBaW4SCWnXMD6zNEYviqNZF+/h7bghkUmS4EHmhujgldDrlI3IrFNigSLTWJdvqQQ5kEEZG3IzhtdIESI3quwmJu20MkrlnLJI10BUCQfPyIFTTZVxVYNzhO01koVFoWznVAobKqCDnzSOTK2+kaiD4w8Yxds3XtxmQICWXPGqktBIBWB9+MsEmQKyOLv973Zukknf7+v3SwOdYAjVtBGlPTCXywui1zKgCEEPqIjSWhwuykCIEDSnQ3S4pltjrODB/wDpbiyQV5rmoIDQVZgV+LLoWyx1mabjeF4ZCjWEVsxJXNfDEaAhYbLseseUk1RvaZ2Yv3YLGXDEhs32ogHKZnT8OlT3TcuKBbR2BYloLMonfp8OhJkRr5CrSoybUrwWGFwGFuqCVUO3xfW92qnyDakQdlDE9AOrb/B8IjFcwYgAj6wqDrzgnIYI2jcTPNtRGJC3mFt17o2lVVS0QVgjmuJczGQzAS0MTIBOlCcNSxdL9+75E6W7agkknZui8s80zA9QmykscE+N4DhU7jKXc3wHAVs2WT+6yhDLA8rGdPCucQ4aneAXbb5guoVlDKgiGyqpACqN5IO/SgeJIiXENi7dNtwxXvAM6nVYaJG43B2I2qrvcQumNWEbEEzpsZG+k/3NCsUqXYvbvZywWOrJqeXvLcjyOZg0+II0pVVjBEgEpeYkSSBIM6zI9aVHyFPwcv8AEXvqO9u6g6NcLMTAOkgMdJ66CaVkrcfLeIUEyXRROmpOkBpE6nXr5EOxjGCm3IyPuCAdtjJEgjxFHYXiTLYeyAJcxMDPHVVJEhSQJA3inVLBG63k73uHZyW7wH/LlCgAQFAbUwANSwmr3GcYEFkMQVa3njLmUAHRpUEgloM6rEnSslg1Gbm0G5/vrWtw3am0LRtW1uqG3IuQZ++o2DfwEVEnT4s2hHfHlIzkPdxK96zKXcSzkyAxEsS2u3jvWobt4i2u57lVCyFNsAFNSZBaSx1kzuSfWsxduCzdBYG4ysGljII3Eggz7kjyPVnEnRjnA+LWBoN6ckm0TBuCfFk+J4U9y6WRu8BVrjOdAANWJJ33HmZAidKhXEHOrHmVADEkAkRoYIOp3ggx1o/gnHbeHVgyNcLrDDNlAB+yY3kb0uI3rL2Wa1bt2zmEwXZo8OcwBMbAUrfDKSjTafvQbwXiVvOXW2lh8hEhiqkGJ/eMdSRECJBNQ/4bdvXTiAjug5gwHK5QSVVjv8O4BA66a0PwQ4dsq3g+cfBGXuzvAuTBCiRJnadDWgwuNts6tcbEXAF0KqdZyyBmWFXSIH5Ck3XBUUprLSHp2j7tu8uWbZv4iTfe6hYfHoq2yMo5VBJhmJMz0ojt9wBYw99BltnlNtFPIJkEBZAQkMwHTOB0qmx3Cr1++O6Tu7QMKXcLbzNJibkakzoBHkADR2IwtgIua9cuYiAD3ZDqPFYedB4qROtZ3tlbfJqoucaS47jX4lhrz2rD3LxWy0Joq2wobYCc0xpMjad61/DO04xeIu4S+xe27FAG2WGOQqIlCu4I2iK8uxOC7nE5bg65uUxodRl02/8Aii8VwnEpdOIsWrvdsSbbKMxynYNk1HLvIANW4bqoyWpsvd5Nh2Y7Cm2z3cOUvurFQjZG5NRIzGGJ+cbb1TdreIpdxNuLWQibJt5yndkNzKZOYLmckBjoS41AABfZDtC9xwlu0ReX4yGMMGIWI+yQxEESZIgSNSe2Bs3cSLrIBcCL9KzBgqOpZFJA0uMVUADyY9TDba5M9RpJbcr8lAvaawPqxh7eUEkMFU3CZ0YsebN6N+AiqviuLVrhtnKqLsVQFo5SNJHOY1Pr462d+1Zuu74dgzoJ7tkChwN8mpEx9kxPQzANNxC1bdM6AqwjMJJBB667QYHhr5URlTyjPV1UqTTz/X/GxWsZkBNglWQfGYFyCeYgjbXKNNYJ3k13H424XbvmeYGZAxXmiNQZHSTpr0oJsYygoOVSIYARPXm8dddalw927eK2RLloAB11G2vSNp8K2om7RLgEz3MwtsygAGAWC7QzGI6ddIqz/wAWyrkxTPeLAjNOaFMrKTB6H3jTSvTOCds7HD8PYw1tlGVJuMIhmkZnYRJzE6T0A8KyPb+9hbN1Ws2LTI5zoMsheaXQiVEZjsQ2hGsVjvt0dH09sW2zKrgjdxC4eymckBRJUFjGjAsQBIYQvoN63HDv2cY1VFu1essYM2ZzDzFwxl12O4gjwrP9kuJ2DjxdFpxcfPkRTyKxVoy6ZtpAEmCR0FHn9oTW8YWiEB+AMwHXaTCkBmEiNamcpJ0kVpwi4uTfekPwdjD27gwr2H7y2JfKSWXKYeQshiNOpB2kGs/2hsPf5ggz2yUIUkllGzgEajfbx96m7a4sri7kaB4cESG5jngltdGJ+QqK8RdJuWosqsF3L8gJ8jrmMEwvhsKuL4ZM0spFRwe1cdwigk/ZAaIPiATG00eOzhzsi3rb3QDNsFgx0MhWK5WI0MTr010qywt17Uuj2ryFWzG2RmDmTqpAYTtMR56RWauYo95m1nfoTJpttukChCME5eSXG4NyqtIbQBiGkggQMwOo0Ao65hr1izbdkuJ3n7rdSdiHAGpkbbDrrVg3ArrF7jxbDKJDE6sVgsRqVGYzr51dY/F374BbuFdAFtC1mz5YYGO8gZoCgbbmp3l/TSvn94Mv/gGKuEl0uC4WVSTqQG3dusQR860eOvYSzZNk2izR+8d+dvAwg0Hr/Ws2O1ZR9bWeNJuO+ceasrDIwImQPnVdxPGq7koCA2pBiQeuo0PjMD0q2r5MFPbwWBwlhrCFnIYM0hIIy+c6q0xpJkHYbmvBtBsylmQA8jxMkb6aETr06VzB2xcBtZsrEykkBSfuknYnSDMeO9dsWbdvW7mY+CMBA8DKMCfen7Cy/UMvcQZiSIA6Cdo0ilXHSzPKbgHQEAn3IIB+VKjAVLz+QjE3xfBYrbtuBPIuRWjeVXSY1kAbHyp2I4q2UW0yKoEFlUZ20gln+IgjSNo6CrbjNpTbF4KiXEy5ivw3OhJGnMZJOmsn3rcJZQtKpnU6yxIy/wCUQQC3mZEaxReLFGNuiuvWyqCfta/pUdlCaueMLdbm7sZR9yCB7Ak/OqazdIIipi21bNNSMYzpPBNirbcrMJG2vWNYoZnk6x7AD8qvr695aIKqpVc2mVdyQdAfBfCaC4VwXviS123aUfaaTMbhQB57mB50QlaH1GntaadpornMk1LYuQD6VzEgZjEEToR189z+dH8DsqzwwkERqRp5wd436etW+DCLyFdkOEXMVikt21ncs0aKOrN4Dpr1NegcW7CgsFsX1B+0XJYH5D+lZtuMfQLJw1kjNmPeuNM5/OBsB+ppvDO2Djc6gaedYSlLlHXp6cKqTyV/FsPewrOl3QgQCDoZ6qfCAazdu6Q2YHXet3214mL1i25I+KCOsga5dPL0rA1pB7lbMdVbWoo0V+z9IwufNz2RPqpMMvqIzD1PjVZhuJXVELccRtzHSrHAYFLiQLxUkc2UT8xIMbVXcU4f3D5c6uCJBWR47g7HSiCrAastzUl4yH4y7Fxbl6bovWoYgw2ZYIIYg6yqeokdaI4S1zFJiLYf6x2RssGcqB+vgM6jxqz7CdiG4hafvLgsWbbiLhGYluqKumblMkyIkb7Vv8FhODcMOZAb2IUFs905mGhmAsKhMnliddYpyRMI+rc1ZhOwvZG+913UT3UzLDceKzmjxMVkVuKjAg6EsrLroumoJ9T7rXtXAO0PdF8QYs2GP1asx18cqk6J5n0E1IOz/CcY6utvuLjSQ9gwssCOZDy7g7Ab+dZtrOTb6SmlFql58LGfejwsYVdZuqB0gFifPQQPc1o+zuGWzaa9BLEEKSIgGRpqYnX2NXTdi8NgsfiExhS9bWybmHth3ttfLA92EyAkQylSMwgx8Qqn4t2gtorYfuogZS4OsjwG0dPTrVztxpE6SjCdyfBmcTiCzknc/wBxVvxXDqbFtzcj7oIJkGPDYgjWqEtrNazs32mW2gtXbVu6gOiuFjXcSVJB21miSapoiLTtPuU/BrCgl3iACNZjwnTfc76aGjMTxHClwVRpG5OvppOvvQXaY2+/buk7u2YIWSQJGo185+dVFWZt1g0nE8XavW+aO8UAI4mSoAChht5bSI3qqxJK21T3I8z/AEgU7g/DGvsQGVVTmYk9PIdTU3HbKK3I2aRPptpUNq0jWMXscivwlwgmPA/lP8KSYrnDtrDAnziu4FwHWRImIPnpXMZhijlT7azp5EaH+lX3M87S54txpmJgxpuN6pbeMZWDBiCDIIOojwo/jjhijDY20+YRQfXUH5VVRUwSo01nJSphfEL2dg/2mEt6jQn30r0ThH7C8ViMNZvpesqXElGzAqCdCSAcxjWNPU15m56eH9n8a0/Zn9o2LwWQW7hyLssmPQiYI8iPSKoyeXkD7ZdnTgMU+F70XSgUsyjKJZQ2WCTsCKqsXAY0Z2h42+MxdzEOAGuvmIGw2AA8gABrQZvgH4R760DtZSB81KnFh4VymQEvxJ2PM0DqFAX1+EDppUb4xiInlGw6CtDxDs5hLeFW6uMD3nWRYyCVMwwds+kaxpJ00ANZekN2gy1jm01OnnTcW4LSBvqfWmYO1maNT6b+Q+dS8TsBbhCwRA2IYeG432/GKMWVnbZY4N5dl0ANrqQPE/8Al61VO4yiPMn3NG8Geb2kfDGpA2An8qGxuGyMwnbbQ6z01g6fwNZwxJr+jr15b9NS95A1TYO7luKTsGBPoDrUE05RNanCgjiGJL3HY7lifmajs3iDoaJ4jw9kUXI5WJAPQ5YkjxEyNOoNQcPwLXnCINSd+g8zU4opW3gP4njA1hF6hp8ttfx/OqmiOIyLjLrCEqPYxPvFDURVIc5WwixiCJ1O2hB1B6RXLt8vq2pB/v2/WoJp9vUkeP8ADWqJPRsHxb6PgrFi0crd2Ljv4G6S7R5933KexqiNvM28kn8/E0fhkB7qdA+HSJ65baifmhoLA4he+Uf5tvTX+FZPydMeyGdteKF3CAwqQoHoKreB8We2wAJ3AH+4f1qPjt2bhI8Z/AUBhnhlPgQaIr0Ezk1qHo3a/ine4fDXiTntuQRMSuUvlPiM9v5ufGvOMRdzMTrrvP8AStFx3Hzhgun7z8Mp/X8azRTSZG8R16fr+Bp6fBOt92BtPS4RsSKkwWEa7cW2sZmMCdvU+AG59K3OG4Hwuxb+vuXLt0bwxVNOgCCfm0+lVKSRMISlwZLG25BYiOVRrHxROnjykT/8VVkVoO1fHbd9kWxaW1atiAFABPSSdzp4k1n6I8Cnh0TZso0O4g+9RTNW/AkwrnLimuINMr24MamcwIM7jw2pdoOCJYINm8L9ltnAymYmGWTB3+VFq6CnVlSKkvPmWfA+Pjr8pB+dQ1dcP7OMwD3T3aHUD7RHp0Hr8qqrJ9grCYdbmEZDJe2QwgawwJK+xH/Ks/aUFwCDE+9XmNxVq2rLbJObeCYP+qPi9Dp5VSGGM5gPaP8AtFG1IucrSXg5fwzISD0MSNR7EVFVxheIIsZ37wfdKCPSSCafcwWHvSbTGy33X1Q+h+Jfxp0QV1nBt3ZvaZFYJvrmIJgD0X8qGJoy9YZECtyiTOoMnyAMkRGu2u9Q4XCm5cS2mrOwVemrGB+JpCIK7XsP/wDH+C2ALV1C9xVGZi90FiQDmhGCiZmANK5Ss0WlLweTXSbtzQSW9B08oA2mnWcAz3Mi6yYGo/OYocmNifyptMzNbj+AvgLIuunNc5bbSCAYMmQTqBqKouF8Ia/mykALEkg+fh6VHb4k/dm0WJtsQSs6SNmE7NBIkdCRVxwTjVuzZuW9Qbk8x6SIjTpv86vRUFP18BqylKPpCOHdlbuU5HtHOMuYqxI1ElSBynpPgTTj+zu7/wBS0I8n/Stv2Px9q5aVUacgAYERqSTOvSrjj9/u8JfcfZtt+Ufxr0NuheI/lnI3q1mX4R5PjOxD27Zud5beIhUDEmSBppGxmqc4DIJdh/pBk+5GgqS9x6627abRQDuSda4NSUG/QqR0QUkvU7JLuKZtyYGgE6AeAHhRXCOO3sM+ey5Q+QB/7gar6QNZmlsOxma9ca4OZnJZtgZJkwNonwoRkIMEEHwOhrq3IotOKEjK4DjwYT8uo9qBANdDU/EgZuUQDqB/fnUvD8V3bEgSSrKPLMIJ9cpagCQY+6NFZwCTGUn3AO8e9csWHVg8wQZBJkyKn4ncGhUiBMagnpuR6eVVxumnJU6BMlxd/MxP9+3lUIam0gaQ27yFXAxAn4R7+5odhB3mprOKK6gkUzEXMxnx/vpQBZdnGyvcaQMtswT0LELPyJqHH3wSAugA6+/4xqfMmmYExbueeUfmT+QqAmZ9ais2aXUaGmm12aVWZiqe2eRx5SPYiagrqHf0P40AdwgGdZ2mT7a/wo3GcVZpH99f6UHg1lvY1G5kmmBwmm12uUhHTXVam0qANl2ZdMRh7ti6FbKQVOVA8EdHK51giYmNdiCQSuxvZcpiblxzK2oCNEBu8zLmHgQFYRuCfKof2bcEF83mLuuUKAqZZYkk7uCBGX8a1d7ELg8I0l5a4x54nkAXlyqsiRoY1rSU9OUUl9yKhpam7c/tAuK4+131zNE5j/T8K5Xn2NxzXLjP94zSrOinJWVtKlSoMxUq7SoAvOyvaH6LfzHNlIytlidSCDDAgwRXpvGb73eH3HK3Tbe1mU/VdQSpIABgZZI8PGlSpvqZaSSSXyaQ6eOqm3eDxWlSpUjMVKlSoAVKu0qAJrwlVPhy/wAf41Jgr+XMIHMsT1gc2nhJA1rlKga5OYvFB8sKqwoEKIGnUyTLHqaGpUqBCpUqVACmj+F4EXSwLZQFzbTsQI/5GlSoLgrkkwjE4NbSwtwXFOoYBl0IGhDAEEGQdx4E70JbsEgnzj5VylUWaTik6BzSpUqsxOqJrrCF9/ymlSoA5aaJ9P4imGlSoEI1yu0qAOUq7SoA3P7KO0X0bElI/eAwfBgrEfMAj3on9p/FXvYlsx0EZfSNz5kya5SpUapvaYeuUqVMyP/Z"/>
          <p:cNvSpPr>
            <a:spLocks noChangeAspect="1" noChangeArrowheads="1"/>
          </p:cNvSpPr>
          <p:nvPr/>
        </p:nvSpPr>
        <p:spPr bwMode="auto">
          <a:xfrm>
            <a:off x="77788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coalitionblog.org/static/2010/12/unfccc-ple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8568952" cy="57606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980728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chemeClr val="bg1"/>
                </a:solidFill>
              </a:rPr>
              <a:t>Cancun 2010 </a:t>
            </a:r>
            <a:endParaRPr lang="en-US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smtClean="0"/>
              <a:t>PNG’s UNFCCC post-Copenhagen submission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528" y="2492896"/>
            <a:ext cx="8317432" cy="18774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smtClean="0">
                <a:solidFill>
                  <a:schemeClr val="bg1"/>
                </a:solidFill>
              </a:rPr>
              <a:t>1. Increase GDP per capita more than 3 times by 2030</a:t>
            </a:r>
          </a:p>
          <a:p>
            <a:pPr marL="514350" indent="-514350"/>
            <a:endParaRPr lang="en-US" sz="280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800" smtClean="0">
                <a:solidFill>
                  <a:schemeClr val="bg1"/>
                </a:solidFill>
              </a:rPr>
              <a:t>2. Decrease GHG emissions at least 50% before  2030</a:t>
            </a:r>
          </a:p>
          <a:p>
            <a:endParaRPr lang="en-US" sz="3200" smtClean="0"/>
          </a:p>
        </p:txBody>
      </p:sp>
      <p:sp>
        <p:nvSpPr>
          <p:cNvPr id="4" name="Rectangle 3"/>
          <p:cNvSpPr/>
          <p:nvPr/>
        </p:nvSpPr>
        <p:spPr>
          <a:xfrm>
            <a:off x="3563888" y="1844824"/>
            <a:ext cx="171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2 February 2010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smtClean="0"/>
              <a:t>What about REDD for other land uses in PNG? </a:t>
            </a:r>
            <a:endParaRPr lang="en-US"/>
          </a:p>
        </p:txBody>
      </p:sp>
      <p:pic>
        <p:nvPicPr>
          <p:cNvPr id="3" name="Picture 2" descr="C:\Documents and Settings\Col\My Documents\My Pictures\Forests and forestry\PNG WWF 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467530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://www.treehugger.com/galleries/images/Slash-and-burn-at-edge-of-Congolese-national-p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556792"/>
            <a:ext cx="4409695" cy="3307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://www.bmi-sbi.be/images/new_guin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492896"/>
            <a:ext cx="417646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</p:spPr>
        <p:txBody>
          <a:bodyPr>
            <a:normAutofit/>
          </a:bodyPr>
          <a:lstStyle/>
          <a:p>
            <a:r>
              <a:rPr lang="en-US" smtClean="0"/>
              <a:t>How much carbon in forests?   </a:t>
            </a:r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052736"/>
            <a:ext cx="5184576" cy="53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494116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Ground-truthing</a:t>
            </a:r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PNG logging 175,000 ha a year </a:t>
            </a:r>
            <a:endParaRPr lang="en-US"/>
          </a:p>
        </p:txBody>
      </p:sp>
      <p:sp>
        <p:nvSpPr>
          <p:cNvPr id="23554" name="AutoShape 2" descr="data:image/jpg;base64,/9j/4AAQSkZJRgABAQAAAQABAAD/2wCEAAkGBhQSERUUExQWFRUWGBgaGRgYGBocGxwbGh0dGBwXHBsYHCYeGBkjGhwXIC8gIycpLCwsFx4xNTAqNSYrLCkBCQoKDgwOGg8PGiwkHyQsLCwsLCwsLCwsLCwsLCwsKSwsLCwsLCwsLCwsLCwsLCwsLCwsLCwsLCwsLCwsLCwsLP/AABEIALQBGAMBIgACEQEDEQH/xAAcAAACAwEBAQEAAAAAAAAAAAAEBQIDBgABBwj/xAA6EAACAQMDAgQEBAUDBAMBAAABAhEAAyEEEjFBUQUTImEGMnGBFEKRoSOxwdHwBzNSFWJy8UOC4ST/xAAaAQADAQEBAQAAAAAAAAAAAAABAgMABAUG/8QALBEAAgICAgECBQQCAwAAAAAAAAECESExAxJBE1EEIjJhoXGxwfCB0QXh8f/aAAwDAQACEQMRAD8Axq6yMRR1q7EDHHEYpJ+ICqR+YmiX15GOBAq6VZOT7jDUaJX2uMHrHYVdsF22Y+YfvQPhmp5kwCIB7USthrbHqMGpyYrkUmyNuVkwftQradRtJ5os6uZPUnr2qKCcYqlYCFvZBSFaMUIPBgzeokDvOav8sjB4qV28eMAj96DVaYjVAlhrdvBXIkEmr7F+0QGb0wenU0DeU7mn6k/2qk6NiAQCQeKXF3YjHbaxQu0dST96v8ftncq8+gHNA6ZRhchuP1pj8SgC4oBgBAv3qsZY2PHQFpkB6D60VYU5Me1A6VYGBn60Q11gCIPFck45s1lt9jA+v7V1u9BECh7jNt7VLTknMyR2OIrdbRm6LrlxmMBfvFXJtURuG7saG1GtfvBpRqtf6vUfeRzTqDePAttmm0bWzcG6IOCPfpXbS77VO0SVJ9h/ekOg1SkqVxnMnmtPrFW3eVpJU7TtHGRVqVUwoAbTtsuZG6Ao+nU/Ws54rYRRCSSccVqb9kAbeCxLkfU4pTesW1MZLdyajGahLqHtRlfw4T5snoP70VpCYZz2xXniVwu0E/LgVYluLQAyTzXVJpoa8BdgrkyS37Uv1aycTTO0GCEEZNUabQM5yQo96k3QllWmuEZmjUuliT3EAUPb0vrgkEAzjmjdbpDbIZD6TxWik5IK2WaxbgRGAlYigkcj/P7038QvC3bS1MHbOfekN8GSOnei0roLqy3kyf5Uv1TEtiPtV/mRicV7dQKCe9ZYAL7lmB1+tEaMgHdBNU3/AFcnFWaNuTTvQ/gaa1yVf/x/wV1e6zSEadbhkhxXU3FGlQVgT3gTmZP+cV7YuTzVu307j/6oW03Pep7APtE4jiQIMTTS1qCQBHQCktkSCVx6cfWmNmUTJ5GD+01KSsFlMDccYz+tXpaxPEHiqtPpn55HFW3ZnHBqqYSbZ74P+Cpm1gmM9PrVHntOOO4q5HJIA+s+9JLdISQIhdVJbJ/40HY8culoCHbkQBwaO1K3JyeMxQ1q8wkg5HSkWc0TCdPq381PMTDMIP8AejvieG1LiDHTtSjR6g+bbz+YTNMvirXsuoYLEf8AqqRWBq+UAtava+QeMfamlvUyBmk6andkgTRCakgQAI9hmpckOzAnQX4sCUwQTjAoWwm1T5kg9YND3fEIO4jK4E1BtQHUFpmJ2zk1SMXQXYQttRwTHfrXrhCpBBaOPahlK45E9OlSGpydpPviiEL0bqqQo5zmm7WSUtNMEvtz7j+VZ53MwIatN8PK120BtEW3BM9qaEU7TML/ABi86X2BBMECR2AoK5qJMtIMRJo34gvkX3XgrGBwcTM0vRmY9D7VOcVdmkI1tTcIEkT1rQWNUq+nZwOaF/DMrYtmT2qbWXVWDjJIFB1OkZ5LLmpjilY1TFjBMg0yC7iQBgDJoa5pBbUnqaNrQFRULuwk8mi7dwuFkx7UHZ1UTxB4FM/C7am6ODwQKrx7HWwzW6ZLxO7kQAaT39KwbYRgDmaIOofzHCjIJ5xHvU7V94h49wam27FyU2tCkgNJ71dq9OgQhVntFRF1QZ49pn71z6lhwcULbNkUNp2GSoA/eut2iCdowe9MGvxnE1TqLzYhQfv+9Om9Maxz4spXQWB7Z/SvKr8cdjo7PeM11XSHEb3B7e1UvbIzj7VFdJuMSZqYtZC5B9+PrXOKqD7a/wDIwP70bPRjhhgewqCXAQByQM/biKIe2oAPcc9qSxTtNcCrANX3WiAen9RShmlscTE9vemunuhx6hIQST94+9NVD2U2V24HB714EKNE/pVT6hhJYdfT9KrGpHJHXp71qzYjI6houAsQOY969CBZgEzy3Sg9fftsQWJgcUKviLA+kkL2NN1NQ30sNdt4k7hRPxSq+e3sYj9KH8B1pbU2ukt1FG/FFtnvXAGHzH+lNRqwJWubRMwTxUjqGBGZMDNUamwQqkjvP61fYvpiWiKz0ai1rhaCyGR2rwqoJaYP1q5bi4zQN63BjuetBALHvgHHNSFsxyJPSq12rJwTXbixJkfpQCEiwoGZGP3+1aH4O1O26bYM7l+2KzfQ54o34X1EatDPcfyp4fUjDP4rtoNVcUDMjr7UquaYdTtjr0/WnH+otgLqwRyyKT7mkd3SgAAsxaMjMSaWcW3szRFtySd7Ffap/iZGP3NArbKkjd9BUHkYAikSBVhd/WekgDjr0oF9SzECS39PavAsZE5qkyOAcnmjQaC0CzIE946Ux8Eg3JJgjj3pRavFfl6nPvTTwsMbm8iYin4/qGR74hbYO+SJJ4oREG2cmTkmideZuNJPeAKHDzwZHuKR7FI3HUTg5qVl1MiIqu6B7ZPFdbuRkIZ+lYNF5RYlp+1TuIsfMI/eqmuzmOe1eXACJzPvxQq9gC/EXI06QZgRz+9dS9nYr3HFdV4sdFFq4wMJxg1b5hJLESwjb9qkt4YMQREY7VBx6ydxM8j3PWpUaizSIzboMTTi7ZhYJn+4oLTWgGxkEUZqr0jAMgx+uZoSAwezbIOSKLtWYkAxuU/3pf8AiVA3Qe1Star1Kf8AIg0yRlk81emcLO4NHI7UFp7oNXN4jAMnmaj4R4Y1wlt0Ae3J7Vm6WQa2eajSq2GxnBFAX9MVPM/2pprBJG0Sev2oS/ppycAVkzJl/gWsYX7WeDii/iRt2oc5mTPbpQnw/bU6q0Jj1f0qXj7gah56s37QKYbwDay+2wCZBkUJetSwA5gUT5sAbTM0bpNSs8Dd3NBy6oF0CWJEhgeP8NXDWoecxTPzwegx/n6Uu8SsBiCoAPXsanGVvKFuwa4AeMe1dp9w5qaEL+XPvXqNPX/8qgQoZBMdRXeG3iL6jgBh++Kqt3xkfSajbAW4CCdwZSR9xWRlo2XxYA91XZYHliD/AOP/ALrK6rVYG1uBWi+MrdwW7c8Gc+0cVit5gxnNacfmCH7zAJiqnMkmapfUQoH6zQvmFusUKAkEFycfrXgYBTBP0NcLJiZBiqlcngAe9ag0SViOSKaeG3yTt4WRk9J6/SlkiOQT2oXxO8Vt4Y+o5+nb9f5Vk6djRVs0PiF61J23AzAwVB6fXiqcniKzFi8BO2c9+D2np+tONPr+g4hf1P8A69uvPQqN5DKFDJdqjClpr25q8dTPSOKE/FtwMR71G9rvXBx3qbgxKCLupKjiB9KHXW7j7Ac/1rw3HbAmPeqbem2ZZh9B/WmSwYKuXSEE9Rjiuqu5wJiI/auqiXsHRFMzDZFWOQZgicfWgkuAOYnmpKfUp7nI+tK1mwsa6NiBgdM/2o0vttxwYmfrQVnGRPJwaJ1hlljgrx0ikeRGA278yIkH+ddp1/j2toO04z9YrgpQyqz9OlXpfYhCRkGR04NMpJBWCl9IgulWPBIPYdvqac6W8qKSMKnTvSPx66DceRkkcfz+tXaG+pG1jyBUOdOawK02eMyM5VX6mMN9ILAQuftigfENO4U+x75xWl+ErXl3ba27yo7M07k3hmyyzuuD+EcKeI3STVXiWjRjeFuABdubREejcYMSecnk0/dWX5ONQSYj+EWnV2p7n9YqHjH+8087m/nVvw5Z26u3GcmvPE7Ra8xOPU0/rV7F8A9q1uGIx1qxHCfMPr/eosm0YM1GwFJ3N+n96TZPYXbXEgk1EseOn71345B8pAHXNcL+d3SsYhbRjIIOKrYmanc14/z+tRa56SfyxM9KwS+2f4b4zAzURbm8onkoP3itf4X/AKY3r+lZ1u2hddJWwd24iAQCeLb54zBwWHTKafTbr1kgSD5efuDTJpjuLjs1H+otxgmmU4kOw/Yf1rGK5A9yefpWs/1KtEtpoJP8NzHbK1kfyL3k00tsUru5Oea6zdjpzXFQetdavlfSOO9K9BOcEA1TpkJJjj60ReJiaK/A6ZUUfiHa4VBJW0fJRjEIzMwuMeZdUIBiA1LdDJNgewjMc038HACl3PliTb3+WjyIDESysUA6soBHftf4B4CrFrmowqkIiEjZccgsCzBx/CgfMpMz9jovwyaxEt3Nulg9E/hoDhRttgFDAw4O19xBP5a5efl64Ovg4bdsyafDVhbF2814s0hVVNsEt6hc3E7toESpUNLrwKA0WkBELkTn/P0r6vq/gjSXLA01ouWs7mN7KqXch9sN/uLJQGB1GQQawGp8LvC0t1kKWjEGR1APQz+ZQT0LAc1Tj5ER5008aBG0wJyeO1D6q1k46V34iOnBxV199ywTBjirWzmtoBfVt+U4FeWrTOJY/tFWoNv/AO1Uzs05+1EP6B76MFFnMc5iuoXVgwIB6V1FKwtMhatADOJkz/KrdRplAGDPcdR3ojV27LIDm0Zj/BQOlvYhpnp7AUidgG3mQoBA6H7RRnih2myP+VlSPbJFAaZCyXXYqFt7QF2mY3BZ3TAOSYjpTH4hvA29K6kH0FfcZ4o7M41sBsDoJEn96q1V0oBnIbg1fpX3SeYPHWp3UD4Yduf0qehAPX2puBpkFQR/LNNfh/T2UYeaguFvUQ2QqnA2pIBePVLSBjGMi3rE+WB0IB/z6Vf4XZXU6oE3renVSSWuEgE4GxehIUzkgYGaEm9HVwRVts1t34UA1a6jfvIZAy7V2viA6gYgj1BQDlTgSu734r+HLIHnW1a22wtAP8MlNoddh+RoZiNp2+mIrS3NT4ebSeXeW8qC0jruDzBXy2xIVw4SIIyF7ClfxxetD8Onmljc0+uIAaQGlXBB6wQyR2BqTzg6JxUlTPmvww3/APegHdhQ3izRqHzjc/P1pp8PLaGoS5cLKWaEYAEFuoI5HTNMdb4BpWlzdIJY7ocdTmAwmunuqo5VxSaMp+IgxI+9B3vmMcVsNT8G2GYMl5xbjBKhjPvECKE1PwRki3qEfHVWXj2zWUomXFJeDKbs45iifxe5ckEzGKf2/A1sKdzBrkiGX5Y7CeCK+h+D+N6PU6VU8Q0qXbltY8zbb3EflPQgxgx2pJcyTop6LaPjlhRMnjqK1HgelG1r7W5tpJVOjsvLMThLKGNzHloUSZFau98GeF3wWt27tmAx9F7t12tMR2pOli1d2ruW3KRbUL+Uenmen7kscyaR8qksD8fw/wA2Srwfxy9dZrr3EhLLOUJiRG0hFnDLuBDEzjmaS+D6djesKf8AkJ+2SK3/AMMeB2AE2WkR74NplYbgGRLm5grEgo9xE9JGPVHOEf8A0jZ4jbKJFiSynlQCgkAnO0OXAnoBR+HaumP8XxtVQL/qG4OotITG2yP3PX9KzF2xG0dIMEdZpz/qIxOsYwSFRBMGOtKbRhVkiI4rok8s4NAf4WTipPZC9avN9eI/SqHE9ZoWZWQanfw5olF+35gDKblsNJgBXdVMkQQIJG4ZHIyBSqy3AiidLJfZA3NsVSTEHzFMjv0P/wBanO9Dw+pWPvGdQVt3XtGUR3VF2kk7rzFbTLwCvphSCAVAyQIN8P1fnBBdW7buANDkEFRHJLAi4DOQQQQIMdc94teui+UCkFbocwNx6jdAkPLMPVAggYmrLfi4UglxOCCzDPUHbAEnoTPcRXFLjk9npwkv8n0LwXxfZeazJtny42kssFgWJlhtLgbW9JkR+aMDeMaO5d0ek09t0sp5aO7swB3FYYbZltoJWOJYyRC1HTeLJqdPetqQblyxcCsMkNsbbJHGRE9jQG+3c09vcwZjp7V7IGFaFdYY7RsdvzFf90eq2CzCfpyUln8E+VpozPxP8Ptpbig7SrKCCLgc++4hVhoIMARDYJ6I7xAj6Uy8dtJbuwGBG0ZVYiMbSsAqREbWAYcGSCSmZ5r0oayee0rwTuXMjrRdq+F5/bml1zAzUk+aR2JqlAoYXdYsdfauoC4D6a6imFqiGq1BaB05n3NG+BgW2Ny4oaCoVWEgluTHcCD96WW3ABzinOhJF2zbIzBYg8ywJHPWAKSWjo+GV8sV91+5sPB9Agv/AImSRcVgREy3pG0rwCAMHrS7xVATct+nblkgcbvUAPpMVL4a8QWz5vnQBO6D/wAoIAEcknbxS/xG3GntElS5LKGVpBtv/EQz3BYg9orn4vqaPV/5Xr6ccU226/APYsooJVsgde9e27rEAH6UKqFbTMRJHInnpNEaD1cGnkvJ87Xkts3WFskzOc9vf61BdVqbayBbfKmCAW9sEEEweR0Mdasvo7KrrAQNsJkcgByWEzEHmIrTeH+TqNNbQ20IN0IxH5md1XdPsCI9iayi2/1Lwn6cHNmd0/xWHMX7SsDIbJTaOrABSg7/AC8gSela3ValrmnF9LFu662XU3XyQG3EG0kbRIdpAA4oa/8A6f6dGR1DkeoBd0hivqX3G4BxA7CtF4hpt2kupYAJ8oXbWPzKJ2kjkNbgCeCwpFTV/r+NlnzK+te351/o+XveW1aU2xLt5YAOScz/AEFOvF7IF5UdgECKztx8zerP2j70B/0xDZtagCHw/JgfmIx7ClfxD8Q/iL1vbbbAiOSeoio13+l+9nRdbHfw9495C3lO1rZJKg5AyR6Z9oqs+PFyCiQrTEj9fqJrJaxLrH5GCgxxOadeFFQ6i5KhVaJJjPWD8v8AerN9I2sgXzSNBqvBXdUuI6MrzESueohuo+1eaLVaizkadzt4YBGPEd+KX+FXd38NQPWx2sT9h/TNbbwrUWbbBblu2wid+RBGGHORNRk1dMahN4d409xLoKMhhFO5dpJZp7dgfbIpS2oX8RIVmNu2FCDAO4l2lpEcgbRnHK8jT+P3kLAWFiFVyAehU3C3PHlqT9qQ/Ebtbvi8ylbd63Z23I9O4W1DJI4O4ExyZ46lkqjgaLzk0uhN1xa1Nq3Ny0SXsSAbgxG3O1LigYAx6R7V1v4gtyHtAFGUMoYflYY5OIj9qG+EPFwjTuEDcT7bdkKRO71Fo4zHfFFfBPwlb1mmHnQr2GuWmO0hgQxaORgMXx0k0jVopOWs2HW/jS0FRblslScwoP8APmvL/iGhuH/YtOCD8yD0+1Wa3/TO2DC3t56DeR+0ml7/AAY6QLVxlfMBysRwTnmk6NaJtp7DT4D4bc+XSp0M5B+npIr2z8BeE3RxetMMEC85+8NuoO38O+IoknyyFHzhEcjPZHDH9DVb3NdbMrbV1UElwpEnrKkkimT5E/8AsWUYNaHV3/RDSOn8HUX0PclHH3GwH96zviv+lF7RXLeoF1L9u24LDaVcDoYlgwBiYP2opPi7WgyVhQMTKk/TEEVHXfFWpvWmwV9LH/cWAAJkyZwQKpKU2qokuOCdmW1mmJvkIhLqZItrvI6gi2rC5iZ3WzKkmQZmg0vpcG38UqgjZDNeEDZ5O2HsMMJKRuwIAiCSX4fqGbU71G55YuN0KFK7A8gMCq3NhmM7B3mjvEEKFL920j2Wu3EYlfNuWRue2bZY7bjbflEswIXAWRJ41im8pf790dCj219/3HHglxdl0C615mt3iFRiodmS5Any0BJJaBH0BispZbUajT2hYD3LumL2/QpP8G6g2iGJ9P8ADuDYRw/Bk0/+FPjFBp2tqAvlGzcQW7b7FAvMLstc3FJtvuDzjecjig/D7fl64lJMK4YGQ5Nshrf3LKqEcmSOsh5rrKn96/x/AjhaZjtV4XetD+JZuoB1dHH7kUOoI7fcj+tfoO18X6W5aF4XIRgPnyv0G8xP0rP+LeL+H3DL29N6pAuXlCJA6rbEXbpnsFX/ALxW9VraOX0fY+NX7XWYgE8Ez7dO/vzUNOJVj2Br7Lp/g7wm+votXLkc3VLJz1g7QF9lWAKjc/0c0ZVvKv3k3Y+ZXH7iaZfER8mfDJI+N6m9JX2Arq+iaz/RO5/8eqtzHDoR+4J/lXU65oe4rgz5jsye3FOfB9SLer0926Cy70LzmVnY37TTOx4JZZQV27e5mT0OJnb1B5ParbHhtghlBDQCAADgycGf/wAHNL6qKrgmtM+geKfDmnumyQgO83lKp6RttLuDGOWyDP0r5zrUH/TdKwGTcJMdZTM/YCmNrTm0fSdgW2w3DBl1hhE/KQFHfBqAVGtrY3Dap3r6eIkESCZH17UFyxTuh+ThnLzf6sSWgrWzBJHGeR7e9Q0N6AwE8Z7e33pxb0llE9XlkSRyyEnjgZnjjvVlnwJAvpYnJnKxBPE9wJreqqIv4WdUgdviA29KdPbSDcLeY+DunAUCJAAo/wCCrm2y4Byl6f1tTH6j9aCPhtoz6pBMEerd7L6VME/vTr4Z8Pt2Q4RWyVYgnmAwkScCCcntPtTLluSQvLwuPC7NVf1frZOIs2XWPysHuDcPowX9T3q2xrQgtssAK4QgdFufL9F3MhB6ALWb8QutbIuEEJtB3NztbcrCeObIM8CZMZovS3PMwo9F1dhMTszvtOf/AAdlE9tvek46tp63/D/chyPEZLD1/K/K/Jl/jvT3LWpazZtsEI3psU7YcQQQMAq25ftUPCvBER7hQ7lYgIx5iM88eqa1nxZpFvW7Vy6TaYTbxIJ3ZZZHO11I9w3ekNjwlCJUuY7kgnHPcR7d/apy+VODPQ4UuVLkQr1d9hbCopYmSQATBBPOOvNJL4uX3AZTbWJIKn6TxJrYHwW2eXaYONx5HXOTOMe9VPoQIkPgEZB69cQAZ6fX3oLkpUV9K/ID4gg2oUJWFUK3TcBj6GlekS4+qspqHueWSA0SBtnjA+UnE/XtWo/DbTkHr/y45mSYOSBjNU6g49G6DAwR0GFgsdwmRSRdKhnx3tmn8NcNqncgTtvNHQbVClR7AMwA7EfSifhywj7tJeAZU85NpzuQMpUkcHbkd/WtLvg2yWv3FPTT3IEyZYqC3Qxx/SnHg2gezqLuoubWS4q3lbMglAziCfThvodq8EZr2VEXGm0NfCfhjR2rq3VtQ5YQzXLr9UAYK7lQZc5j+9KvGQ+m1d82jtF4JqDLACc2bwURIJMXJk/Nx3M0etZvL2nP8EDPJCBo+pKgx71Z8aaUvYTUINxssrwBJNu7AYCIA9S2zJwBurOqBHYjs65FDXLLqrKPUu8BoP5pbDZ7UOvx89xNwCvMjduH07DNZ++j7WuMqlRhpIyMSDu5EATwB70CPE1tKfLtWwsBtqfTLe/25+gqacb+xZ8b9zYWviaHS6o8tgpQiQZJzMdRj96O1fj6FfMZAPoYOf8AOKyKauVBCEqZkhsQPYKYI7Ezir28RVWIhiIxEN9CQVBAPvRuD1Zuk17Gh0fxFpSG9br3lg37dKn4r8UqbLi3e3KyER6JIjoYkYrIajXqDtW2jnkbl/NzHHSh9EySpNtFZmJA2hT13CBORAg5Bn70to3Rim1qSLtq5A2km3zMGJCnOfUv2mtl53m7xt80FAXtdXSARdTILH0DeAQ2+yrzwQk+JPKkJthyQSzESCp9AG30gEk9Op4p1oLKNd8t4lZJBEfwy+GSD8yXAp5BAduaXk5XBqa8ft/7RXiiuzjJb/v9/qJDwy3py9sIvoZVYs2/Di5IuMqgrbBbbtUCTcLS0KAPrfgm4y23XV2EYk/JbuJAkGd6lncgifURkD3NV/Dnw5d0+17p9My5UkkK+0q53qDvY7VII4BmJq9tTdU4cOoJB225PeIkCSPenbak7Fku0U19xm/wjoB6g926T87XLrM3tkbYH2/Wo6zXroLdt9J5SmfUu1dwHMggTH1MZpcxuZYXHzOQhWB244Heaou72KtcvC6ViP4fpKiIJAWT0rdrdsX03VG40viV65YS4Le8lkJcEf8A2Ujrip+JeKorbvKuoxImUO2O8jFZyz4vqAX2XJLFXYZ2sQNsAbPSIGQOYGa90/xNrbYa2uoYB5dWJVok8LuG5FEYEECfrTSkn7irjaXgfJrrRJBdkbgGT/KupFf8dvXWLX0RwCT6kCsI5A2AniT1/pXUlez/AAN0MQdK53EW2hV3b34zB+UnJkYg/lmM1aNLc/IFJgychgCQB0jMcda8c3AdvlekAbmkEd4J7gR16Nk4q634mHBEGem2ZIyOZAGep74mjY1A2p0JQqLwVfMmYeBzEwRlo2mcDnvVyeHQ6/KBPoJbtOBB7SZHeuu69UZIBEsFELuj6CRBO7MHp+pD6NnVyCTJAyy4gHILDkGce1DsagVtABBO5oP5HjHUyZz16cc1fa0ZGFti2knO47scHt0GScVPTKC6icSQz7TgxInd6ZzmDB6YNcmpYiQJ3Ks4KwRgg7z3MiOOJMGh28B6+SR0Q589gxyxCA7c5G7O76/arbQhXPmEFoCkKkkCT1IzkGJ715bB3gsWX0sCAOYPvwZjjse9BWdSArFQCVyd25/m9I2u3qIJHWeuKaLd4EnFSi1LQkt39QXe0l94uN5YDGQ24xDzMgIJJ6Y70d4Zd1lmR5qOjIUA8whhkkMo27iwYkwQetQ8E0217jMFbYjASR8xAZ+eYWR/Omfn7CsMsEQdqL9uBhunAB/mXOngn6MZLKHXivijXri7X2JhyRIJdlBZTukyGBHUEuO9KLvipK4vXGggBSdiw0AyB6mMfb5usUFenagCOBBMrO1RwFJAgN9enfFReyygbkPTpn2Oc7dp98Ee1I2VhBJUht4h40LoDKTulR6SogkwD9cEZ6npFeaS+yKzNecEmJYBojB4mSO3HWlWj1wSY3EN8wyq44MkSTtk8jpFWazxFTi62wPgkSYIxyDLDjAz9eKS6wV64sPFlXKk3WbaDBaQQZkZxIkfLirFuqVYG44nM4BIGAMn0xBwCDmg9RodzSnlsVSR6wd4zAGdhk7TnPqPEEBO2gYAK2w8t6XMk4EGTumQRI+mKZZEZ9B+FdcN9+HdttlWG8YjephSckGCM9hTfWan/wDmsqJWbL2477fQYyfl3W8c/WK+Y+D+J3bE7LmHHqVI2gKSRu9Mgg9R0OJzWg0vjtwvbV13W7b6i4+4gqEfOCpmcQJHfqcNsm09jzR64LYtPj0DT3MHEW0ZTB6EkR2wK2HhniiXQLYP+4LiKDwUO1pzEbfO2kHPp/XGNr9Mtry7d0EhAqjb62tkK207h8wIZiY4YdRgC98UeSltRKsgKWwSFO0kN1YhUBEAbiTtzzWcrAoATarfZ2rlipAMQNwEZM95yeorNfg0FstcVt6MCGLGIkym3JH3zz9K0mr8WDW5LBixO8hjPfcQZIH5jBIHfgkTVOIXegERNxvSpHZYli3UAfpSdqL9b2Im19xQu24QTxzGM49uZI7xTVvFHv7RJUvyFA3e4yAdp4yR1q3S3LW0s4VkYkqrO4GCAZ3DLKYxjECetEXdabTpbQbVJyRxzPJE7YDTkmQKNi0AXtQ1t2QeUCIA5MDsYXt2ngUNqdcqlSCGK/KCvpHILcnMzgnp1NGXGsMGU2j85m5B3bgeTxBMjiZiMyKGu+GKP9uVI9IUiS543QsndkYnPEyCDk0F2dpLwUM5+b0qu78p+ZnngbRsAjjeTiK61435bebsl/LKfOPkJUZYAh2IHMH0mDkyI6nQ3I8q2JKg7uBLSZUD2AVYn8p7ihrWluE+q3tBEFlIM9MwfljcaeUYyXWSEW7RovG/HHfTWJUrva8dk/lU20UGIyJP0BA5klV4frTaJ5g52tkfTMkHiNsHNFam6SETKoEQsFgeq6Td3QJKwpWZ5HAAFdrLai6So8xAI3g7224MFdwPplhO3JByQYqfWMfljodX5CtHrVuKFcqNxbaR6QRg7e0yYIH/ABB6mlehZlaBbEg7Z4Mn0zJHpM4z+/UnXamzcVbT+oADcwGJHB3AwGCmCADxniKgl3fsQFQRAlZBXaSoIXJjbEkGCSeho2FhVjWIQGuMUgNjeTkYCkmNstnGMc1bbvck7kAx6iCrFjHpkErz7DIpdd9ThAGcxwu3cSCQZn8sqYJMiM8CSEs2lIK2rqkyGG52MdAdyhT3xIEYOM41h/4pLZCQwA6mCCI49I+2Pr711JRYuExbuK7liu3KkcH1LAhlBI3EwI+48o39zWUr4sj3BMB4O0oZ2/Yttf8ASPURHSjRetwxdIctIYQvbLDIXknJBP8AOnVeGZJa6FBICqyQR1ALbhvYTAOcgxkQPNRp2tAeXbBRZZmiRHEE5Mg/9o6mOtDAM+Qg3FIYDaASRA3zHzK0CeeREY7zXabxAtdQtutqCAoPzMAIJIA3ZIBhz047KbLNbCllZw8tgRkwFiBz1ggTPFE6XUCB5iqQO8gL0Pqg/c8fpSyQYux94rrbREXGJ2KIC+kA/NumDmIgbeJGKTaLX+YxK25QL6gW6k9DcG7nr/29uTtfqFvLbAH8QEAm4W2kLEQUM/Me3X2oG+otMRtQEEBgxbj2AiMcRM54mkhVBksk7OqS2X8tAoJG4tcuEA5YlpEdsCMGDzRVvxLbvG1WVgMo6bTtJIIAzwYgnk8jIpbqPF2+VSAAAdqtO7rAnKj9+KH1WqLCFEpuLQSIEnJEDPbEcVTN2DFUH6fWrcvPeB2hvMcAg7QxMgBsZz26DnkX6fxITLKTJA3ZBM/l2iSu2MgSPVFK9zuGDMEkDEiTkZicL1x3HGa69bVGO2VmOYkDAwVyQAGPp/es8hSoNXYu0vKDA3BgFkcsNoGSckd+xoLVs0EqxhmxBgE8AhjgxnEYE14WUESNxgOPUQoyTDBTlgZ7R9BUnIQi5sLjONoKkxxuBI6mev70EE8011VKx5agcSss2YAiDu9pg5McUUhCD1yu6Y2gA/U9I5E8/TFDjUsBL7RuErkhiDwCImB0mMcCoC03ly8iQACQw3QOJIP1j5qFBTGWl16YgmRhgFtrk8tgYJiZIMwJq7V+J24BIRSiAw0ncAckMCqkmTwoP65TroWKnbbKpGAYUkACSABJBxHM5yYry3tC7YkyGO4CSRA3HPTPHfsTQaRssPuapXWVUlMpjgBgevImInJzkcQPb0aEuFvFJ+TzAck/mOz8x6Ex8wMVXqLgK7SNs5jpnJAxCzJ9szmaEUiYS2oUKcKSdxA4nrMCfp70UBpB13wx12+pl9RA3Kxk7goyjMpWM4B6zNVXVu2vQsqQZCzuDDMkK2MwsZ4NGaV7zBlAt3N0ErO3AztEgbsdOcdapsW3ZQrWZCsAyuhDlTjGJJJL4n8xjJrdn5M4J6KbniMbfW/mqSZJECegHvuGCetC2Wu2RuAKhup9WD8sCYnJ6846inmn0iI0rZghQVYAmTkglG5kEDcRy3NT1VsjB3INu0BwyZPMnAWQSduOc03ZC9GLdEfM3+i4X2tKgqnAPAYyw2k4yDwOkTOvZUUJaFvouGIESRuDuVUZ7zBbJxVtvRlCAQYhWyuwMQRAMDaRtkcn70S9gJsLFN24EMBA4A2g8bYxwcnmc0LQeror1TSg3F5KhTjPbEkncOQQY9XEzXvh/iJU7nVlKMrISNxJJ2FhkTx8skz+gKbViJU7w0woBJxJ3EgDGQIEYEHvVB1xVRNnLMSCI9RMn5RO9uDysZmcGhY/RlcYlSFtuyiMwSDtX0gFtwkiSfzEDtVD3brFodGUzum3wZgmSNytwYnp7EV62sCBwHB3qBjIJIAieWk9sCcE1CxtG0koUJwAYFwn1NggAKojnE7RRTbyZxisHt43vMcuisXPQBDJncVBbcTwO4g4jFeHe3pe25dMAIxUAHgsIIaQp4B5zyKuvI6BciGBIj5h9Vb1mSB3wee0bC4Yg3WtnGNoEzAcK0bTgyB6eh5EnsD02EPpxbTcSyEQMneRPK+kScnP0ySKXA3ZgXbYVYKiWRY5jCzAxOJEcAZEL+iInaZPLPthhxzOMgg4JED7CWpstas+cQJ8zau4tGQflnmI64OY4plkSWNllsIpU7WLSMyApI9Q27h8pnKlSIiSJxZpdWWMlfLn5mt3FnkAHbkROznBGDPNK9N4hPIMScgYM8zM5I6T+mIs0+mltwJDwQBtMjGMD2zPBwMcUXERTTHdgOrD1HiASLR9PylWXHYCRyB9K6lmn1DlQId5OWOfmxJJMoCenGZrqm4+5aMhmln/AOMDPvHHM7R6VmYz7c8VFWW08q3lEfmtMQobB2vsME8mfqPagdFZF0b9sD1AjdtVSIzKyWmTHJGDVuwWDBt3FV5BYOpXPEYEfcZ7UXSETvwFf9Zt3Wi9a3qUY70LLcAjBBCsGnJyI59qEsWd6A6Q+cFJOyVW8sDqiTuUSMpHEQOatPh6eX5llrjQwBhDIJ7wRu+s84xOBdfpGKi4GggiLgOFjuQZVh36xHSgqM09kLeoO4HcFC8KSfzZnJwANo/tR34l7qNI81gPUCFMKPTgkkAZaJH5cVW/iLXwquVdut1YDEDILBsbo/NiPeakNNctrJe0FkmN25xzzAieCIJxQaCmU6nSWyIzsBksMkBsBZAOAMRg5+hBHh62jbZmQTb27FYgqdxMwEjcwEmDwD+rDwjw62CWE23b1byqFRPUKw9P196NGgtlQHK7IPqYIwEMDIgCCRPX3ot0Hqwb4f1YIFwWTtYMXC2rRW4owWIULdEchvVkUu1WsTziyb9hHqZAyEKDH8W2QIG4g+k9+OKLv2lQhdOhxu9QOYmeY44O0R70IfHyLnG6RDZgMD80mBM9aGDdX7k18J3SyFNrCCM7evq3ZIG3b6SOnSaoTwwSpU7rjgqqGeRwAqBSFAmQV++av1fiyXmBUCVULjA9A2qMEHgcyeKd2PB3WHZwGP5dshRAwJzOBOYPalsamZw2ijAOFQsYB2QS+eGBkMGAw3PU1edTuj1NcVBJ3QACCMMsBiZ4kj5o9QJpp4h4FbL7ka5bIEsquYaRAYgxBMdCKAt6lPMK/nAHqkg+kQJ24mMAmfc9a0saDG/ITdW48hlZYEmYJBHqMnI7Yjr7UoawpUGFeCo4g5BAAIMlvfGBPSndnTadbhvb3QCGCljlpyogEkE85x0NVn4fJTevltuyqgLaY7hLTA49hJH3oIZvORHZ1RKyVAUBo7k/LsBIz1MSIgzOKh+GG9FCvbRp3AK0vEYlhluOO4FaHTaltPbCKXChZ5wTzgiB+vP1ibV1t64oNxwuQVlWIJB/7xGPfvPSmxVon8zdULNbYBUKGIJyYXIyI3dVgA8cxXjrevKpuK7SRDnfkKIUlWJiN0z0nnFOH019jK7VLkSxDCeQDuGZxEz7DpVB0zFQrud55G7DdP8AiMkd6AbYqsa30XBcF1s8Jt4nIAJBZSOhmMfZp4F4zYUNNvdJGS7PwPTuQy0SBkAEdjFLNVcsKwjcs/MRG0H8s4JgECe/vQXiPjAtOJ2urAMYyTyAAYEADH8+9Grwg2tsO8Qs37OdObbj3gXNuTDAmGxHqHII67qGsXLwUG7pW24IbaFgmRIeBgCecz75orQ3E1FrzEUIASGXccEDBCj8sE4AjJppZW4iBLYIQiCWEKQAZQGDKnseJrN1igJebM95hJMKVAO6CWkmP/KSNoPBiAKL0j2/MZCqbXE/RgJBGQ08YmMZ60b+Ct+WVJB2iWVX3sJOTLeogiODiOK4aVNpIUlwFZSCR16GYA+nUDigw5Eb6YWWKFiX9QyekArt52nAMmMRPFF2HRwoaXKrtCrwvO4Hb84OJZj27010fgtu4CBvtsfl3uowSSwIgnOIMzjrXWPAjaO1LttpJ3Bj6p6qQQJEc014M1mwHTaFWJZE2jIQkSPcFQBt491PtU9Np1BRGwznCAkgyQZ95CkZ/wDZurt3NOBbaDAVwQIU7jiTECT2irvBL1tk3W2/iyQyhQANqyfVyRz+tBL3GsDveEuogo3lqTEbYEmIlT1xg59R+1ek1SoCWIWBcBDQcwVYOjg7gYj7jBgGrNR8RMQyJOyQCeIjO76SI70UfGGRCzKHuXCPmALSBuyxGIG0VuoO1i/TLZuIoTYqkn1WCUIIgbWXcZnGecc0Ro9E1307omIBkiPZiJYYMZ79hVF3Uw20Qt2QWf07lDSxgxAk+1NG1YACosKgBIwZJ4H25I+1NV7FyBan4LtJNxWYkKzlXKHexQlMgDcPMiVOSDFdQfjfjrqqKFC2XdWb05Rgenb0g+muplKVE3CLZbqtEAq5aG2g5iQT/wAh6unE1PxS81qwyg7gF2+uGwCTmRz7811dSy2h1plPw/e2rbdVALrkDdt6n5Zjmk9jxl7pZ3VCSzDCgCO2OldXVqwxb0L/ABVfKdGt+jcMgcfoa0HhlwtbDnJXvwcTmurqMvpTFh9TQS103Pnz8tLPENYygpPpHCmSK6upEUehjo/E3gyd3p5bJo3TXhcMMq+qT1xHbNdXVOZWAbe8NtXraqyKMj1KIYx3bnrQWu8UdPLtrAVlYcZEYwea6upllAapiZ7zrcLG47lpB3mcDjpVgb1uIBwJxzAxNdXUwgNY17i2YMCeAMc/rTnwW8brNuPy7oA966upkgWxkNQVa2phpDZYSRERB6c0HpfE3RiARBLSIxg/tXldWFYPq9a9xRLEQfy46k/XpQOq17wMzxg+2K6upCiLdDokfdvXdHeajqdGly8ilFg2zgdOeK6uploz2U+GAWm8tBAYn6iDggjrE0Zr9YxyfUZIySeOwmAfeK8rqK0L5LtFq91xFZEaIyR6s7SRIPFObmnVNOQoyxbJJJEzxJxXldRj5DLwZCIcKCYJ7me/61Xa8UcNbaZLlQZz/Pv1rq6loVvJvmPm6fcQBAIgfLEzwZ61m9D4ctmbqyW2n5jgdIgRXtdRlpBhlsPS0rMQQANobHfv7/eqbXr1ShshlmOgzGOtdXUowO9oNrdpAiR+yzP1pd4trWXU2wOCc85np+9dXU5PwE/COkS/c8u8N9suFCMTC4+ZcyG966urqyCtH//Z"/>
          <p:cNvSpPr>
            <a:spLocks noChangeAspect="1" noChangeArrowheads="1"/>
          </p:cNvSpPr>
          <p:nvPr/>
        </p:nvSpPr>
        <p:spPr bwMode="auto">
          <a:xfrm>
            <a:off x="77788" y="-822325"/>
            <a:ext cx="2667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http://caaltd.org/images/rainforest/PNG/LowlandRainfor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286250" cy="3816423"/>
          </a:xfrm>
          <a:prstGeom prst="rect">
            <a:avLst/>
          </a:prstGeom>
          <a:noFill/>
        </p:spPr>
      </p:pic>
      <p:pic>
        <p:nvPicPr>
          <p:cNvPr id="6" name="Picture 2" descr="C:\Documents and Settings\Col\My Documents\My Pictures\Forests and forestry\PNG WWF 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3744416" cy="38164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234888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   137 Tonnes C per ha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234888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  62 tonnes C per ha</a:t>
            </a:r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caaltd.org/images/rainforest/PNG/LowlandRainfor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496944" cy="62646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/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Carbon markets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3140968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chemeClr val="bg1"/>
                </a:solidFill>
              </a:rPr>
              <a:t>1 tonne C = 3.67 tonnes of CO</a:t>
            </a:r>
            <a:r>
              <a:rPr lang="en-US" sz="4400" baseline="-25000" smtClean="0">
                <a:solidFill>
                  <a:schemeClr val="bg1"/>
                </a:solidFill>
              </a:rPr>
              <a:t>2</a:t>
            </a:r>
            <a:endParaRPr lang="en-US" sz="4400" baseline="-25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caaltd.org/images/rainforest/PNG/LowlandRainfor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352928" cy="62646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Markets and ‘mani long win’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4513" name="Picture 1" descr="C:\Documents and Settings\Col\My Documents\My Pictures\Colin work photos\Forestry offs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763284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caaltd.org/images/rainforest/PNG/LowlandRainfor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496944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936104"/>
          </a:xfrm>
        </p:spPr>
        <p:txBody>
          <a:bodyPr/>
          <a:lstStyle/>
          <a:p>
            <a:r>
              <a:rPr lang="en-US" smtClean="0"/>
              <a:t>Opportunity cost of REDD</a:t>
            </a:r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2020198"/>
            <a:ext cx="79928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Logging companies (profits)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government (log export tax)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36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Landowners (royalties and development benefits)</a:t>
            </a:r>
            <a:r>
              <a:rPr kumimoji="0" lang="en-US" sz="36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 failure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  </a:t>
            </a:r>
            <a:r>
              <a:rPr lang="en-US" sz="3200" smtClean="0"/>
              <a:t>Emissions of C at no cost</a:t>
            </a:r>
            <a:endParaRPr lang="en-US" sz="32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984" y="1535113"/>
            <a:ext cx="4716015" cy="639762"/>
          </a:xfrm>
        </p:spPr>
        <p:txBody>
          <a:bodyPr>
            <a:normAutofit/>
          </a:bodyPr>
          <a:lstStyle/>
          <a:p>
            <a:r>
              <a:rPr lang="en-US" sz="2700" smtClean="0"/>
              <a:t>   Conservation of C no benefit</a:t>
            </a:r>
            <a:endParaRPr lang="en-US" sz="2700"/>
          </a:p>
        </p:txBody>
      </p:sp>
      <p:pic>
        <p:nvPicPr>
          <p:cNvPr id="2050" name="Picture 2" descr="http://www.energybusinessnews.com.au/wp-content/uploads/2011/01/Coal-power-p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381500" cy="3816424"/>
          </a:xfrm>
          <a:prstGeom prst="rect">
            <a:avLst/>
          </a:prstGeom>
          <a:noFill/>
        </p:spPr>
      </p:pic>
      <p:pic>
        <p:nvPicPr>
          <p:cNvPr id="8" name="Picture 6" descr="http://caaltd.org/images/rainforest/PNG/LowlandRainfores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132856"/>
            <a:ext cx="4286250" cy="3816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caaltd.org/images/rainforest/PNG/LowlandRainfor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496944" cy="63367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87016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1. Global (UNFCCC) market for 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54" name="AutoShape 2" descr="data:image/jpg;base64,/9j/4AAQSkZJRgABAQAAAQABAAD/2wCEAAkGBhQSERUUExQWFRUWGBgaGRgYGBocGxwbGh0dGBwXHBsYHCYeGBkjGhwXIC8gIycpLCwsFx4xNTAqNSYrLCkBCQoKDgwOGg8PGiwkHyQsLCwsLCwsLCwsLCwsLCwsKSwsLCwsLCwsLCwsLCwsLCwsLCwsLCwsLCwsLCwsLCwsLP/AABEIALQBGAMBIgACEQEDEQH/xAAcAAACAwEBAQEAAAAAAAAAAAAEBQIDBgABBwj/xAA6EAACAQMDAgQEBAUDBAMBAAABAhEAAyEEEjFBUQUTImEGMnGBFEKRoSOxwdHwBzNSFWJy8UOC4ST/xAAaAQADAQEBAQAAAAAAAAAAAAABAgMABAUG/8QALBEAAgICAgECBQQCAwAAAAAAAAECESExAxJBE1EEIjJhoXGxwfCB0QXh8f/aAAwDAQACEQMRAD8Axq6yMRR1q7EDHHEYpJ+ICqR+YmiX15GOBAq6VZOT7jDUaJX2uMHrHYVdsF22Y+YfvQPhmp5kwCIB7USthrbHqMGpyYrkUmyNuVkwftQradRtJ5os6uZPUnr2qKCcYqlYCFvZBSFaMUIPBgzeokDvOav8sjB4qV28eMAj96DVaYjVAlhrdvBXIkEmr7F+0QGb0wenU0DeU7mn6k/2qk6NiAQCQeKXF3YjHbaxQu0dST96v8ftncq8+gHNA6ZRhchuP1pj8SgC4oBgBAv3qsZY2PHQFpkB6D60VYU5Me1A6VYGBn60Q11gCIPFck45s1lt9jA+v7V1u9BECh7jNt7VLTknMyR2OIrdbRm6LrlxmMBfvFXJtURuG7saG1GtfvBpRqtf6vUfeRzTqDePAttmm0bWzcG6IOCPfpXbS77VO0SVJ9h/ekOg1SkqVxnMnmtPrFW3eVpJU7TtHGRVqVUwoAbTtsuZG6Ao+nU/Ws54rYRRCSSccVqb9kAbeCxLkfU4pTesW1MZLdyajGahLqHtRlfw4T5snoP70VpCYZz2xXniVwu0E/LgVYluLQAyTzXVJpoa8BdgrkyS37Uv1aycTTO0GCEEZNUabQM5yQo96k3QllWmuEZmjUuliT3EAUPb0vrgkEAzjmjdbpDbIZD6TxWik5IK2WaxbgRGAlYigkcj/P7038QvC3bS1MHbOfekN8GSOnei0roLqy3kyf5Uv1TEtiPtV/mRicV7dQKCe9ZYAL7lmB1+tEaMgHdBNU3/AFcnFWaNuTTvQ/gaa1yVf/x/wV1e6zSEadbhkhxXU3FGlQVgT3gTmZP+cV7YuTzVu307j/6oW03Pep7APtE4jiQIMTTS1qCQBHQCktkSCVx6cfWmNmUTJ5GD+01KSsFlMDccYz+tXpaxPEHiqtPpn55HFW3ZnHBqqYSbZ74P+Cpm1gmM9PrVHntOOO4q5HJIA+s+9JLdISQIhdVJbJ/40HY8culoCHbkQBwaO1K3JyeMxQ1q8wkg5HSkWc0TCdPq381PMTDMIP8AejvieG1LiDHTtSjR6g+bbz+YTNMvirXsuoYLEf8AqqRWBq+UAtava+QeMfamlvUyBmk6andkgTRCakgQAI9hmpckOzAnQX4sCUwQTjAoWwm1T5kg9YND3fEIO4jK4E1BtQHUFpmJ2zk1SMXQXYQttRwTHfrXrhCpBBaOPahlK45E9OlSGpydpPviiEL0bqqQo5zmm7WSUtNMEvtz7j+VZ53MwIatN8PK120BtEW3BM9qaEU7TML/ABi86X2BBMECR2AoK5qJMtIMRJo34gvkX3XgrGBwcTM0vRmY9D7VOcVdmkI1tTcIEkT1rQWNUq+nZwOaF/DMrYtmT2qbWXVWDjJIFB1OkZ5LLmpjilY1TFjBMg0yC7iQBgDJoa5pBbUnqaNrQFRULuwk8mi7dwuFkx7UHZ1UTxB4FM/C7am6ODwQKrx7HWwzW6ZLxO7kQAaT39KwbYRgDmaIOofzHCjIJ5xHvU7V94h49wam27FyU2tCkgNJ71dq9OgQhVntFRF1QZ49pn71z6lhwcULbNkUNp2GSoA/eut2iCdowe9MGvxnE1TqLzYhQfv+9Om9Maxz4spXQWB7Z/SvKr8cdjo7PeM11XSHEb3B7e1UvbIzj7VFdJuMSZqYtZC5B9+PrXOKqD7a/wDIwP70bPRjhhgewqCXAQByQM/biKIe2oAPcc9qSxTtNcCrANX3WiAen9RShmlscTE9vemunuhx6hIQST94+9NVD2U2V24HB714EKNE/pVT6hhJYdfT9KrGpHJHXp71qzYjI6houAsQOY969CBZgEzy3Sg9fftsQWJgcUKviLA+kkL2NN1NQ30sNdt4k7hRPxSq+e3sYj9KH8B1pbU2ukt1FG/FFtnvXAGHzH+lNRqwJWubRMwTxUjqGBGZMDNUamwQqkjvP61fYvpiWiKz0ai1rhaCyGR2rwqoJaYP1q5bi4zQN63BjuetBALHvgHHNSFsxyJPSq12rJwTXbixJkfpQCEiwoGZGP3+1aH4O1O26bYM7l+2KzfQ54o34X1EatDPcfyp4fUjDP4rtoNVcUDMjr7UquaYdTtjr0/WnH+otgLqwRyyKT7mkd3SgAAsxaMjMSaWcW3szRFtySd7Ffap/iZGP3NArbKkjd9BUHkYAikSBVhd/WekgDjr0oF9SzECS39PavAsZE5qkyOAcnmjQaC0CzIE946Ux8Eg3JJgjj3pRavFfl6nPvTTwsMbm8iYin4/qGR74hbYO+SJJ4oREG2cmTkmideZuNJPeAKHDzwZHuKR7FI3HUTg5qVl1MiIqu6B7ZPFdbuRkIZ+lYNF5RYlp+1TuIsfMI/eqmuzmOe1eXACJzPvxQq9gC/EXI06QZgRz+9dS9nYr3HFdV4sdFFq4wMJxg1b5hJLESwjb9qkt4YMQREY7VBx6ydxM8j3PWpUaizSIzboMTTi7ZhYJn+4oLTWgGxkEUZqr0jAMgx+uZoSAwezbIOSKLtWYkAxuU/3pf8AiVA3Qe1Star1Kf8AIg0yRlk81emcLO4NHI7UFp7oNXN4jAMnmaj4R4Y1wlt0Ae3J7Vm6WQa2eajSq2GxnBFAX9MVPM/2pprBJG0Sev2oS/ppycAVkzJl/gWsYX7WeDii/iRt2oc5mTPbpQnw/bU6q0Jj1f0qXj7gah56s37QKYbwDay+2wCZBkUJetSwA5gUT5sAbTM0bpNSs8Dd3NBy6oF0CWJEhgeP8NXDWoecxTPzwegx/n6Uu8SsBiCoAPXsanGVvKFuwa4AeMe1dp9w5qaEL+XPvXqNPX/8qgQoZBMdRXeG3iL6jgBh++Kqt3xkfSajbAW4CCdwZSR9xWRlo2XxYA91XZYHliD/AOP/ALrK6rVYG1uBWi+MrdwW7c8Gc+0cVit5gxnNacfmCH7zAJiqnMkmapfUQoH6zQvmFusUKAkEFycfrXgYBTBP0NcLJiZBiqlcngAe9ag0SViOSKaeG3yTt4WRk9J6/SlkiOQT2oXxO8Vt4Y+o5+nb9f5Vk6djRVs0PiF61J23AzAwVB6fXiqcniKzFi8BO2c9+D2np+tONPr+g4hf1P8A69uvPQqN5DKFDJdqjClpr25q8dTPSOKE/FtwMR71G9rvXBx3qbgxKCLupKjiB9KHXW7j7Ac/1rw3HbAmPeqbem2ZZh9B/WmSwYKuXSEE9Rjiuqu5wJiI/auqiXsHRFMzDZFWOQZgicfWgkuAOYnmpKfUp7nI+tK1mwsa6NiBgdM/2o0vttxwYmfrQVnGRPJwaJ1hlljgrx0ikeRGA278yIkH+ddp1/j2toO04z9YrgpQyqz9OlXpfYhCRkGR04NMpJBWCl9IgulWPBIPYdvqac6W8qKSMKnTvSPx66DceRkkcfz+tXaG+pG1jyBUOdOawK02eMyM5VX6mMN9ILAQuftigfENO4U+x75xWl+ErXl3ba27yo7M07k3hmyyzuuD+EcKeI3STVXiWjRjeFuABdubREejcYMSecnk0/dWX5ONQSYj+EWnV2p7n9YqHjH+8087m/nVvw5Z26u3GcmvPE7Ra8xOPU0/rV7F8A9q1uGIx1qxHCfMPr/eosm0YM1GwFJ3N+n96TZPYXbXEgk1EseOn71345B8pAHXNcL+d3SsYhbRjIIOKrYmanc14/z+tRa56SfyxM9KwS+2f4b4zAzURbm8onkoP3itf4X/AKY3r+lZ1u2hddJWwd24iAQCeLb54zBwWHTKafTbr1kgSD5efuDTJpjuLjs1H+otxgmmU4kOw/Yf1rGK5A9yefpWs/1KtEtpoJP8NzHbK1kfyL3k00tsUru5Oea6zdjpzXFQetdavlfSOO9K9BOcEA1TpkJJjj60ReJiaK/A6ZUUfiHa4VBJW0fJRjEIzMwuMeZdUIBiA1LdDJNgewjMc038HACl3PliTb3+WjyIDESysUA6soBHftf4B4CrFrmowqkIiEjZccgsCzBx/CgfMpMz9jovwyaxEt3Nulg9E/hoDhRttgFDAw4O19xBP5a5efl64Ovg4bdsyafDVhbF2814s0hVVNsEt6hc3E7toESpUNLrwKA0WkBELkTn/P0r6vq/gjSXLA01ouWs7mN7KqXch9sN/uLJQGB1GQQawGp8LvC0t1kKWjEGR1APQz+ZQT0LAc1Tj5ER5008aBG0wJyeO1D6q1k46V34iOnBxV199ywTBjirWzmtoBfVt+U4FeWrTOJY/tFWoNv/AO1Uzs05+1EP6B76MFFnMc5iuoXVgwIB6V1FKwtMhatADOJkz/KrdRplAGDPcdR3ojV27LIDm0Zj/BQOlvYhpnp7AUidgG3mQoBA6H7RRnih2myP+VlSPbJFAaZCyXXYqFt7QF2mY3BZ3TAOSYjpTH4hvA29K6kH0FfcZ4o7M41sBsDoJEn96q1V0oBnIbg1fpX3SeYPHWp3UD4Yduf0qehAPX2puBpkFQR/LNNfh/T2UYeaguFvUQ2QqnA2pIBePVLSBjGMi3rE+WB0IB/z6Vf4XZXU6oE3renVSSWuEgE4GxehIUzkgYGaEm9HVwRVts1t34UA1a6jfvIZAy7V2viA6gYgj1BQDlTgSu734r+HLIHnW1a22wtAP8MlNoddh+RoZiNp2+mIrS3NT4ebSeXeW8qC0jruDzBXy2xIVw4SIIyF7ClfxxetD8Onmljc0+uIAaQGlXBB6wQyR2BqTzg6JxUlTPmvww3/APegHdhQ3izRqHzjc/P1pp8PLaGoS5cLKWaEYAEFuoI5HTNMdb4BpWlzdIJY7ocdTmAwmunuqo5VxSaMp+IgxI+9B3vmMcVsNT8G2GYMl5xbjBKhjPvECKE1PwRki3qEfHVWXj2zWUomXFJeDKbs45iifxe5ckEzGKf2/A1sKdzBrkiGX5Y7CeCK+h+D+N6PU6VU8Q0qXbltY8zbb3EflPQgxgx2pJcyTop6LaPjlhRMnjqK1HgelG1r7W5tpJVOjsvLMThLKGNzHloUSZFau98GeF3wWt27tmAx9F7t12tMR2pOli1d2ruW3KRbUL+Uenmen7kscyaR8qksD8fw/wA2Srwfxy9dZrr3EhLLOUJiRG0hFnDLuBDEzjmaS+D6djesKf8AkJ+2SK3/AMMeB2AE2WkR74NplYbgGRLm5grEgo9xE9JGPVHOEf8A0jZ4jbKJFiSynlQCgkAnO0OXAnoBR+HaumP8XxtVQL/qG4OotITG2yP3PX9KzF2xG0dIMEdZpz/qIxOsYwSFRBMGOtKbRhVkiI4rok8s4NAf4WTipPZC9avN9eI/SqHE9ZoWZWQanfw5olF+35gDKblsNJgBXdVMkQQIJG4ZHIyBSqy3AiidLJfZA3NsVSTEHzFMjv0P/wBanO9Dw+pWPvGdQVt3XtGUR3VF2kk7rzFbTLwCvphSCAVAyQIN8P1fnBBdW7buANDkEFRHJLAi4DOQQQQIMdc94teui+UCkFbocwNx6jdAkPLMPVAggYmrLfi4UglxOCCzDPUHbAEnoTPcRXFLjk9npwkv8n0LwXxfZeazJtny42kssFgWJlhtLgbW9JkR+aMDeMaO5d0ek09t0sp5aO7swB3FYYbZltoJWOJYyRC1HTeLJqdPetqQblyxcCsMkNsbbJHGRE9jQG+3c09vcwZjp7V7IGFaFdYY7RsdvzFf90eq2CzCfpyUln8E+VpozPxP8Ptpbig7SrKCCLgc++4hVhoIMARDYJ6I7xAj6Uy8dtJbuwGBG0ZVYiMbSsAqREbWAYcGSCSmZ5r0oayee0rwTuXMjrRdq+F5/bml1zAzUk+aR2JqlAoYXdYsdfauoC4D6a6imFqiGq1BaB05n3NG+BgW2Ny4oaCoVWEgluTHcCD96WW3ABzinOhJF2zbIzBYg8ywJHPWAKSWjo+GV8sV91+5sPB9Agv/AImSRcVgREy3pG0rwCAMHrS7xVATct+nblkgcbvUAPpMVL4a8QWz5vnQBO6D/wAoIAEcknbxS/xG3GntElS5LKGVpBtv/EQz3BYg9orn4vqaPV/5Xr6ccU226/APYsooJVsgde9e27rEAH6UKqFbTMRJHInnpNEaD1cGnkvJ87Xkts3WFskzOc9vf61BdVqbayBbfKmCAW9sEEEweR0Mdasvo7KrrAQNsJkcgByWEzEHmIrTeH+TqNNbQ20IN0IxH5md1XdPsCI9iayi2/1Lwn6cHNmd0/xWHMX7SsDIbJTaOrABSg7/AC8gSela3ValrmnF9LFu662XU3XyQG3EG0kbRIdpAA4oa/8A6f6dGR1DkeoBd0hivqX3G4BxA7CtF4hpt2kupYAJ8oXbWPzKJ2kjkNbgCeCwpFTV/r+NlnzK+te351/o+XveW1aU2xLt5YAOScz/AEFOvF7IF5UdgECKztx8zerP2j70B/0xDZtagCHw/JgfmIx7ClfxD8Q/iL1vbbbAiOSeoio13+l+9nRdbHfw9495C3lO1rZJKg5AyR6Z9oqs+PFyCiQrTEj9fqJrJaxLrH5GCgxxOadeFFQ6i5KhVaJJjPWD8v8AerN9I2sgXzSNBqvBXdUuI6MrzESueohuo+1eaLVaizkadzt4YBGPEd+KX+FXd38NQPWx2sT9h/TNbbwrUWbbBblu2wid+RBGGHORNRk1dMahN4d409xLoKMhhFO5dpJZp7dgfbIpS2oX8RIVmNu2FCDAO4l2lpEcgbRnHK8jT+P3kLAWFiFVyAehU3C3PHlqT9qQ/Ebtbvi8ylbd63Z23I9O4W1DJI4O4ExyZ46lkqjgaLzk0uhN1xa1Nq3Ny0SXsSAbgxG3O1LigYAx6R7V1v4gtyHtAFGUMoYflYY5OIj9qG+EPFwjTuEDcT7bdkKRO71Fo4zHfFFfBPwlb1mmHnQr2GuWmO0hgQxaORgMXx0k0jVopOWs2HW/jS0FRblslScwoP8APmvL/iGhuH/YtOCD8yD0+1Wa3/TO2DC3t56DeR+0ml7/AAY6QLVxlfMBysRwTnmk6NaJtp7DT4D4bc+XSp0M5B+npIr2z8BeE3RxetMMEC85+8NuoO38O+IoknyyFHzhEcjPZHDH9DVb3NdbMrbV1UElwpEnrKkkimT5E/8AsWUYNaHV3/RDSOn8HUX0PclHH3GwH96zviv+lF7RXLeoF1L9u24LDaVcDoYlgwBiYP2opPi7WgyVhQMTKk/TEEVHXfFWpvWmwV9LH/cWAAJkyZwQKpKU2qokuOCdmW1mmJvkIhLqZItrvI6gi2rC5iZ3WzKkmQZmg0vpcG38UqgjZDNeEDZ5O2HsMMJKRuwIAiCSX4fqGbU71G55YuN0KFK7A8gMCq3NhmM7B3mjvEEKFL920j2Wu3EYlfNuWRue2bZY7bjbflEswIXAWRJ41im8pf790dCj219/3HHglxdl0C615mt3iFRiodmS5Any0BJJaBH0BispZbUajT2hYD3LumL2/QpP8G6g2iGJ9P8ADuDYRw/Bk0/+FPjFBp2tqAvlGzcQW7b7FAvMLstc3FJtvuDzjecjig/D7fl64lJMK4YGQ5Nshrf3LKqEcmSOsh5rrKn96/x/AjhaZjtV4XetD+JZuoB1dHH7kUOoI7fcj+tfoO18X6W5aF4XIRgPnyv0G8xP0rP+LeL+H3DL29N6pAuXlCJA6rbEXbpnsFX/ALxW9VraOX0fY+NX7XWYgE8Ez7dO/vzUNOJVj2Br7Lp/g7wm+votXLkc3VLJz1g7QF9lWAKjc/0c0ZVvKv3k3Y+ZXH7iaZfER8mfDJI+N6m9JX2Arq+iaz/RO5/8eqtzHDoR+4J/lXU65oe4rgz5jsye3FOfB9SLer0926Cy70LzmVnY37TTOx4JZZQV27e5mT0OJnb1B5ParbHhtghlBDQCAADgycGf/wAHNL6qKrgmtM+geKfDmnumyQgO83lKp6RttLuDGOWyDP0r5zrUH/TdKwGTcJMdZTM/YCmNrTm0fSdgW2w3DBl1hhE/KQFHfBqAVGtrY3Dap3r6eIkESCZH17UFyxTuh+ThnLzf6sSWgrWzBJHGeR7e9Q0N6AwE8Z7e33pxb0llE9XlkSRyyEnjgZnjjvVlnwJAvpYnJnKxBPE9wJreqqIv4WdUgdviA29KdPbSDcLeY+DunAUCJAAo/wCCrm2y4Byl6f1tTH6j9aCPhtoz6pBMEerd7L6VME/vTr4Z8Pt2Q4RWyVYgnmAwkScCCcntPtTLluSQvLwuPC7NVf1frZOIs2XWPysHuDcPowX9T3q2xrQgtssAK4QgdFufL9F3MhB6ALWb8QutbIuEEJtB3NztbcrCeObIM8CZMZovS3PMwo9F1dhMTszvtOf/AAdlE9tvek46tp63/D/chyPEZLD1/K/K/Jl/jvT3LWpazZtsEI3psU7YcQQQMAq25ftUPCvBER7hQ7lYgIx5iM88eqa1nxZpFvW7Vy6TaYTbxIJ3ZZZHO11I9w3ekNjwlCJUuY7kgnHPcR7d/apy+VODPQ4UuVLkQr1d9hbCopYmSQATBBPOOvNJL4uX3AZTbWJIKn6TxJrYHwW2eXaYONx5HXOTOMe9VPoQIkPgEZB69cQAZ6fX3oLkpUV9K/ID4gg2oUJWFUK3TcBj6GlekS4+qspqHueWSA0SBtnjA+UnE/XtWo/DbTkHr/y45mSYOSBjNU6g49G6DAwR0GFgsdwmRSRdKhnx3tmn8NcNqncgTtvNHQbVClR7AMwA7EfSifhywj7tJeAZU85NpzuQMpUkcHbkd/WtLvg2yWv3FPTT3IEyZYqC3Qxx/SnHg2gezqLuoubWS4q3lbMglAziCfThvodq8EZr2VEXGm0NfCfhjR2rq3VtQ5YQzXLr9UAYK7lQZc5j+9KvGQ+m1d82jtF4JqDLACc2bwURIJMXJk/Nx3M0etZvL2nP8EDPJCBo+pKgx71Z8aaUvYTUINxssrwBJNu7AYCIA9S2zJwBurOqBHYjs65FDXLLqrKPUu8BoP5pbDZ7UOvx89xNwCvMjduH07DNZ++j7WuMqlRhpIyMSDu5EATwB70CPE1tKfLtWwsBtqfTLe/25+gqacb+xZ8b9zYWviaHS6o8tgpQiQZJzMdRj96O1fj6FfMZAPoYOf8AOKyKauVBCEqZkhsQPYKYI7Ezir28RVWIhiIxEN9CQVBAPvRuD1Zuk17Gh0fxFpSG9br3lg37dKn4r8UqbLi3e3KyER6JIjoYkYrIajXqDtW2jnkbl/NzHHSh9EySpNtFZmJA2hT13CBORAg5Bn70to3Rim1qSLtq5A2km3zMGJCnOfUv2mtl53m7xt80FAXtdXSARdTILH0DeAQ2+yrzwQk+JPKkJthyQSzESCp9AG30gEk9Op4p1oLKNd8t4lZJBEfwy+GSD8yXAp5BAduaXk5XBqa8ft/7RXiiuzjJb/v9/qJDwy3py9sIvoZVYs2/Di5IuMqgrbBbbtUCTcLS0KAPrfgm4y23XV2EYk/JbuJAkGd6lncgifURkD3NV/Dnw5d0+17p9My5UkkK+0q53qDvY7VII4BmJq9tTdU4cOoJB225PeIkCSPenbak7Fku0U19xm/wjoB6g926T87XLrM3tkbYH2/Wo6zXroLdt9J5SmfUu1dwHMggTH1MZpcxuZYXHzOQhWB244Heaou72KtcvC6ViP4fpKiIJAWT0rdrdsX03VG40viV65YS4Le8lkJcEf8A2Ujrip+JeKorbvKuoxImUO2O8jFZyz4vqAX2XJLFXYZ2sQNsAbPSIGQOYGa90/xNrbYa2uoYB5dWJVok8LuG5FEYEECfrTSkn7irjaXgfJrrRJBdkbgGT/KupFf8dvXWLX0RwCT6kCsI5A2AniT1/pXUlez/AAN0MQdK53EW2hV3b34zB+UnJkYg/lmM1aNLc/IFJgychgCQB0jMcda8c3AdvlekAbmkEd4J7gR16Nk4q634mHBEGem2ZIyOZAGep74mjY1A2p0JQqLwVfMmYeBzEwRlo2mcDnvVyeHQ6/KBPoJbtOBB7SZHeuu69UZIBEsFELuj6CRBO7MHp+pD6NnVyCTJAyy4gHILDkGce1DsagVtABBO5oP5HjHUyZz16cc1fa0ZGFti2knO47scHt0GScVPTKC6icSQz7TgxInd6ZzmDB6YNcmpYiQJ3Ks4KwRgg7z3MiOOJMGh28B6+SR0Q589gxyxCA7c5G7O76/arbQhXPmEFoCkKkkCT1IzkGJ715bB3gsWX0sCAOYPvwZjjse9BWdSArFQCVyd25/m9I2u3qIJHWeuKaLd4EnFSi1LQkt39QXe0l94uN5YDGQ24xDzMgIJJ6Y70d4Zd1lmR5qOjIUA8whhkkMo27iwYkwQetQ8E0217jMFbYjASR8xAZ+eYWR/Omfn7CsMsEQdqL9uBhunAB/mXOngn6MZLKHXivijXri7X2JhyRIJdlBZTukyGBHUEuO9KLvipK4vXGggBSdiw0AyB6mMfb5usUFenagCOBBMrO1RwFJAgN9enfFReyygbkPTpn2Oc7dp98Ee1I2VhBJUht4h40LoDKTulR6SogkwD9cEZ6npFeaS+yKzNecEmJYBojB4mSO3HWlWj1wSY3EN8wyq44MkSTtk8jpFWazxFTi62wPgkSYIxyDLDjAz9eKS6wV64sPFlXKk3WbaDBaQQZkZxIkfLirFuqVYG44nM4BIGAMn0xBwCDmg9RodzSnlsVSR6wd4zAGdhk7TnPqPEEBO2gYAK2w8t6XMk4EGTumQRI+mKZZEZ9B+FdcN9+HdttlWG8YjephSckGCM9hTfWan/wDmsqJWbL2477fQYyfl3W8c/WK+Y+D+J3bE7LmHHqVI2gKSRu9Mgg9R0OJzWg0vjtwvbV13W7b6i4+4gqEfOCpmcQJHfqcNsm09jzR64LYtPj0DT3MHEW0ZTB6EkR2wK2HhniiXQLYP+4LiKDwUO1pzEbfO2kHPp/XGNr9Mtry7d0EhAqjb62tkK207h8wIZiY4YdRgC98UeSltRKsgKWwSFO0kN1YhUBEAbiTtzzWcrAoATarfZ2rlipAMQNwEZM95yeorNfg0FstcVt6MCGLGIkym3JH3zz9K0mr8WDW5LBixO8hjPfcQZIH5jBIHfgkTVOIXegERNxvSpHZYli3UAfpSdqL9b2Im19xQu24QTxzGM49uZI7xTVvFHv7RJUvyFA3e4yAdp4yR1q3S3LW0s4VkYkqrO4GCAZ3DLKYxjECetEXdabTpbQbVJyRxzPJE7YDTkmQKNi0AXtQ1t2QeUCIA5MDsYXt2ngUNqdcqlSCGK/KCvpHILcnMzgnp1NGXGsMGU2j85m5B3bgeTxBMjiZiMyKGu+GKP9uVI9IUiS543QsndkYnPEyCDk0F2dpLwUM5+b0qu78p+ZnngbRsAjjeTiK61435bebsl/LKfOPkJUZYAh2IHMH0mDkyI6nQ3I8q2JKg7uBLSZUD2AVYn8p7ihrWluE+q3tBEFlIM9MwfljcaeUYyXWSEW7RovG/HHfTWJUrva8dk/lU20UGIyJP0BA5klV4frTaJ5g52tkfTMkHiNsHNFam6SETKoEQsFgeq6Td3QJKwpWZ5HAAFdrLai6So8xAI3g7224MFdwPplhO3JByQYqfWMfljodX5CtHrVuKFcqNxbaR6QRg7e0yYIH/ABB6mlehZlaBbEg7Z4Mn0zJHpM4z+/UnXamzcVbT+oADcwGJHB3AwGCmCADxniKgl3fsQFQRAlZBXaSoIXJjbEkGCSeho2FhVjWIQGuMUgNjeTkYCkmNstnGMc1bbvck7kAx6iCrFjHpkErz7DIpdd9ThAGcxwu3cSCQZn8sqYJMiM8CSEs2lIK2rqkyGG52MdAdyhT3xIEYOM41h/4pLZCQwA6mCCI49I+2Pr711JRYuExbuK7liu3KkcH1LAhlBI3EwI+48o39zWUr4sj3BMB4O0oZ2/Yttf8ASPURHSjRetwxdIctIYQvbLDIXknJBP8AOnVeGZJa6FBICqyQR1ALbhvYTAOcgxkQPNRp2tAeXbBRZZmiRHEE5Mg/9o6mOtDAM+Qg3FIYDaASRA3zHzK0CeeREY7zXabxAtdQtutqCAoPzMAIJIA3ZIBhz047KbLNbCllZw8tgRkwFiBz1ggTPFE6XUCB5iqQO8gL0Pqg/c8fpSyQYux94rrbREXGJ2KIC+kA/NumDmIgbeJGKTaLX+YxK25QL6gW6k9DcG7nr/29uTtfqFvLbAH8QEAm4W2kLEQUM/Me3X2oG+otMRtQEEBgxbj2AiMcRM54mkhVBksk7OqS2X8tAoJG4tcuEA5YlpEdsCMGDzRVvxLbvG1WVgMo6bTtJIIAzwYgnk8jIpbqPF2+VSAAAdqtO7rAnKj9+KH1WqLCFEpuLQSIEnJEDPbEcVTN2DFUH6fWrcvPeB2hvMcAg7QxMgBsZz26DnkX6fxITLKTJA3ZBM/l2iSu2MgSPVFK9zuGDMEkDEiTkZicL1x3HGa69bVGO2VmOYkDAwVyQAGPp/es8hSoNXYu0vKDA3BgFkcsNoGSckd+xoLVs0EqxhmxBgE8AhjgxnEYE14WUESNxgOPUQoyTDBTlgZ7R9BUnIQi5sLjONoKkxxuBI6mev70EE8011VKx5agcSss2YAiDu9pg5McUUhCD1yu6Y2gA/U9I5E8/TFDjUsBL7RuErkhiDwCImB0mMcCoC03ly8iQACQw3QOJIP1j5qFBTGWl16YgmRhgFtrk8tgYJiZIMwJq7V+J24BIRSiAw0ncAckMCqkmTwoP65TroWKnbbKpGAYUkACSABJBxHM5yYry3tC7YkyGO4CSRA3HPTPHfsTQaRssPuapXWVUlMpjgBgevImInJzkcQPb0aEuFvFJ+TzAck/mOz8x6Ex8wMVXqLgK7SNs5jpnJAxCzJ9szmaEUiYS2oUKcKSdxA4nrMCfp70UBpB13wx12+pl9RA3Kxk7goyjMpWM4B6zNVXVu2vQsqQZCzuDDMkK2MwsZ4NGaV7zBlAt3N0ErO3AztEgbsdOcdapsW3ZQrWZCsAyuhDlTjGJJJL4n8xjJrdn5M4J6KbniMbfW/mqSZJECegHvuGCetC2Wu2RuAKhup9WD8sCYnJ6846inmn0iI0rZghQVYAmTkglG5kEDcRy3NT1VsjB3INu0BwyZPMnAWQSduOc03ZC9GLdEfM3+i4X2tKgqnAPAYyw2k4yDwOkTOvZUUJaFvouGIESRuDuVUZ7zBbJxVtvRlCAQYhWyuwMQRAMDaRtkcn70S9gJsLFN24EMBA4A2g8bYxwcnmc0LQeror1TSg3F5KhTjPbEkncOQQY9XEzXvh/iJU7nVlKMrISNxJJ2FhkTx8skz+gKbViJU7w0woBJxJ3EgDGQIEYEHvVB1xVRNnLMSCI9RMn5RO9uDysZmcGhY/RlcYlSFtuyiMwSDtX0gFtwkiSfzEDtVD3brFodGUzum3wZgmSNytwYnp7EV62sCBwHB3qBjIJIAieWk9sCcE1CxtG0koUJwAYFwn1NggAKojnE7RRTbyZxisHt43vMcuisXPQBDJncVBbcTwO4g4jFeHe3pe25dMAIxUAHgsIIaQp4B5zyKuvI6BciGBIj5h9Vb1mSB3wee0bC4Yg3WtnGNoEzAcK0bTgyB6eh5EnsD02EPpxbTcSyEQMneRPK+kScnP0ySKXA3ZgXbYVYKiWRY5jCzAxOJEcAZEL+iInaZPLPthhxzOMgg4JED7CWpstas+cQJ8zau4tGQflnmI64OY4plkSWNllsIpU7WLSMyApI9Q27h8pnKlSIiSJxZpdWWMlfLn5mt3FnkAHbkROznBGDPNK9N4hPIMScgYM8zM5I6T+mIs0+mltwJDwQBtMjGMD2zPBwMcUXERTTHdgOrD1HiASLR9PylWXHYCRyB9K6lmn1DlQId5OWOfmxJJMoCenGZrqm4+5aMhmln/AOMDPvHHM7R6VmYz7c8VFWW08q3lEfmtMQobB2vsME8mfqPagdFZF0b9sD1AjdtVSIzKyWmTHJGDVuwWDBt3FV5BYOpXPEYEfcZ7UXSETvwFf9Zt3Wi9a3qUY70LLcAjBBCsGnJyI59qEsWd6A6Q+cFJOyVW8sDqiTuUSMpHEQOatPh6eX5llrjQwBhDIJ7wRu+s84xOBdfpGKi4GggiLgOFjuQZVh36xHSgqM09kLeoO4HcFC8KSfzZnJwANo/tR34l7qNI81gPUCFMKPTgkkAZaJH5cVW/iLXwquVdut1YDEDILBsbo/NiPeakNNctrJe0FkmN25xzzAieCIJxQaCmU6nSWyIzsBksMkBsBZAOAMRg5+hBHh62jbZmQTb27FYgqdxMwEjcwEmDwD+rDwjw62CWE23b1byqFRPUKw9P196NGgtlQHK7IPqYIwEMDIgCCRPX3ot0Hqwb4f1YIFwWTtYMXC2rRW4owWIULdEchvVkUu1WsTziyb9hHqZAyEKDH8W2QIG4g+k9+OKLv2lQhdOhxu9QOYmeY44O0R70IfHyLnG6RDZgMD80mBM9aGDdX7k18J3SyFNrCCM7evq3ZIG3b6SOnSaoTwwSpU7rjgqqGeRwAqBSFAmQV++av1fiyXmBUCVULjA9A2qMEHgcyeKd2PB3WHZwGP5dshRAwJzOBOYPalsamZw2ijAOFQsYB2QS+eGBkMGAw3PU1edTuj1NcVBJ3QACCMMsBiZ4kj5o9QJpp4h4FbL7ka5bIEsquYaRAYgxBMdCKAt6lPMK/nAHqkg+kQJ24mMAmfc9a0saDG/ITdW48hlZYEmYJBHqMnI7Yjr7UoawpUGFeCo4g5BAAIMlvfGBPSndnTadbhvb3QCGCljlpyogEkE85x0NVn4fJTevltuyqgLaY7hLTA49hJH3oIZvORHZ1RKyVAUBo7k/LsBIz1MSIgzOKh+GG9FCvbRp3AK0vEYlhluOO4FaHTaltPbCKXChZ5wTzgiB+vP1ibV1t64oNxwuQVlWIJB/7xGPfvPSmxVon8zdULNbYBUKGIJyYXIyI3dVgA8cxXjrevKpuK7SRDnfkKIUlWJiN0z0nnFOH019jK7VLkSxDCeQDuGZxEz7DpVB0zFQrud55G7DdP8AiMkd6AbYqsa30XBcF1s8Jt4nIAJBZSOhmMfZp4F4zYUNNvdJGS7PwPTuQy0SBkAEdjFLNVcsKwjcs/MRG0H8s4JgECe/vQXiPjAtOJ2urAMYyTyAAYEADH8+9Grwg2tsO8Qs37OdObbj3gXNuTDAmGxHqHII67qGsXLwUG7pW24IbaFgmRIeBgCecz75orQ3E1FrzEUIASGXccEDBCj8sE4AjJppZW4iBLYIQiCWEKQAZQGDKnseJrN1igJebM95hJMKVAO6CWkmP/KSNoPBiAKL0j2/MZCqbXE/RgJBGQ08YmMZ60b+Ct+WVJB2iWVX3sJOTLeogiODiOK4aVNpIUlwFZSCR16GYA+nUDigw5Eb6YWWKFiX9QyekArt52nAMmMRPFF2HRwoaXKrtCrwvO4Hb84OJZj27010fgtu4CBvtsfl3uowSSwIgnOIMzjrXWPAjaO1LttpJ3Bj6p6qQQJEc014M1mwHTaFWJZE2jIQkSPcFQBt491PtU9Np1BRGwznCAkgyQZ95CkZ/wDZurt3NOBbaDAVwQIU7jiTECT2irvBL1tk3W2/iyQyhQANqyfVyRz+tBL3GsDveEuogo3lqTEbYEmIlT1xg59R+1ek1SoCWIWBcBDQcwVYOjg7gYj7jBgGrNR8RMQyJOyQCeIjO76SI70UfGGRCzKHuXCPmALSBuyxGIG0VuoO1i/TLZuIoTYqkn1WCUIIgbWXcZnGecc0Ro9E1307omIBkiPZiJYYMZ79hVF3Uw20Qt2QWf07lDSxgxAk+1NG1YACosKgBIwZJ4H25I+1NV7FyBan4LtJNxWYkKzlXKHexQlMgDcPMiVOSDFdQfjfjrqqKFC2XdWb05Rgenb0g+muplKVE3CLZbqtEAq5aG2g5iQT/wAh6unE1PxS81qwyg7gF2+uGwCTmRz7811dSy2h1plPw/e2rbdVALrkDdt6n5Zjmk9jxl7pZ3VCSzDCgCO2OldXVqwxb0L/ABVfKdGt+jcMgcfoa0HhlwtbDnJXvwcTmurqMvpTFh9TQS103Pnz8tLPENYygpPpHCmSK6upEUehjo/E3gyd3p5bJo3TXhcMMq+qT1xHbNdXVOZWAbe8NtXraqyKMj1KIYx3bnrQWu8UdPLtrAVlYcZEYwea6upllAapiZ7zrcLG47lpB3mcDjpVgb1uIBwJxzAxNdXUwgNY17i2YMCeAMc/rTnwW8brNuPy7oA966upkgWxkNQVa2phpDZYSRERB6c0HpfE3RiARBLSIxg/tXldWFYPq9a9xRLEQfy46k/XpQOq17wMzxg+2K6upCiLdDokfdvXdHeajqdGly8ilFg2zgdOeK6uploz2U+GAWm8tBAYn6iDggjrE0Zr9YxyfUZIySeOwmAfeK8rqK0L5LtFq91xFZEaIyR6s7SRIPFObmnVNOQoyxbJJJEzxJxXldRj5DLwZCIcKCYJ7me/61Xa8UcNbaZLlQZz/Pv1rq6loVvJvmPm6fcQBAIgfLEzwZ61m9D4ctmbqyW2n5jgdIgRXtdRlpBhlsPS0rMQQANobHfv7/eqbXr1ShshlmOgzGOtdXUowO9oNrdpAiR+yzP1pd4trWXU2wOCc85np+9dXU5PwE/COkS/c8u8N9suFCMTC4+ZcyG966urqyCtH//Z"/>
          <p:cNvSpPr>
            <a:spLocks noChangeAspect="1" noChangeArrowheads="1"/>
          </p:cNvSpPr>
          <p:nvPr/>
        </p:nvSpPr>
        <p:spPr bwMode="auto">
          <a:xfrm>
            <a:off x="77788" y="-822325"/>
            <a:ext cx="2667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7704" y="1988840"/>
            <a:ext cx="5256584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mtClean="0"/>
              <a:t>             </a:t>
            </a:r>
            <a:r>
              <a:rPr lang="en-US" sz="2400" b="1" smtClean="0">
                <a:solidFill>
                  <a:schemeClr val="bg1"/>
                </a:solidFill>
              </a:rPr>
              <a:t>Demand for C because of caps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z="2400" smtClean="0">
                <a:solidFill>
                  <a:schemeClr val="bg1"/>
                </a:solidFill>
              </a:rPr>
              <a:t>                      </a:t>
            </a:r>
            <a:r>
              <a:rPr lang="en-US" sz="2400" b="1" smtClean="0">
                <a:solidFill>
                  <a:schemeClr val="bg1"/>
                </a:solidFill>
              </a:rPr>
              <a:t>buyers and sellers of C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                      </a:t>
            </a:r>
          </a:p>
          <a:p>
            <a:r>
              <a:rPr lang="en-US" smtClean="0"/>
              <a:t>                    </a:t>
            </a:r>
            <a:r>
              <a:rPr lang="en-US" sz="2400" b="1" smtClean="0">
                <a:solidFill>
                  <a:schemeClr val="bg1"/>
                </a:solidFill>
              </a:rPr>
              <a:t>MRV</a:t>
            </a:r>
            <a:r>
              <a:rPr lang="en-US" smtClean="0"/>
              <a:t>        </a:t>
            </a:r>
            <a:r>
              <a:rPr lang="en-US" sz="2400" b="1" smtClean="0">
                <a:solidFill>
                  <a:schemeClr val="bg1"/>
                </a:solidFill>
              </a:rPr>
              <a:t>C</a:t>
            </a:r>
            <a:r>
              <a:rPr lang="en-US" sz="2400" b="1" smtClean="0"/>
              <a:t> </a:t>
            </a:r>
            <a:r>
              <a:rPr lang="en-US" smtClean="0"/>
              <a:t>                                 </a:t>
            </a:r>
            <a:r>
              <a:rPr lang="en-US" sz="2400" b="1" smtClean="0">
                <a:solidFill>
                  <a:schemeClr val="bg1"/>
                </a:solidFill>
              </a:rPr>
              <a:t>$</a:t>
            </a:r>
          </a:p>
          <a:p>
            <a:endParaRPr lang="en-US" smtClean="0"/>
          </a:p>
          <a:p>
            <a:r>
              <a:rPr lang="en-US" smtClean="0"/>
              <a:t>                                </a:t>
            </a:r>
          </a:p>
          <a:p>
            <a:r>
              <a:rPr lang="en-US" smtClean="0"/>
              <a:t>                                            </a:t>
            </a:r>
            <a:r>
              <a:rPr lang="en-US" sz="2400" b="1" smtClean="0">
                <a:solidFill>
                  <a:schemeClr val="bg1"/>
                </a:solidFill>
              </a:rPr>
              <a:t>landowners</a:t>
            </a:r>
          </a:p>
          <a:p>
            <a:endParaRPr lang="en-US" smtClean="0"/>
          </a:p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4031940" y="4689140"/>
            <a:ext cx="504056" cy="1440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3599892" y="3609020"/>
            <a:ext cx="648072" cy="1440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004048" y="3933056"/>
            <a:ext cx="1656184" cy="5040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464782" y="2672122"/>
            <a:ext cx="504056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35896" y="4293096"/>
            <a:ext cx="36004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caaltd.org/images/rainforest/PNG/LowlandRainfor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5784"/>
            <a:ext cx="8352928" cy="64095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  2. Voluntary  market for 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554" name="AutoShape 2" descr="data:image/jpg;base64,/9j/4AAQSkZJRgABAQAAAQABAAD/2wCEAAkGBhQSERUUExQWFRUWGBgaGRgYGBocGxwbGh0dGBwXHBsYHCYeGBkjGhwXIC8gIycpLCwsFx4xNTAqNSYrLCkBCQoKDgwOGg8PGiwkHyQsLCwsLCwsLCwsLCwsLCwsKSwsLCwsLCwsLCwsLCwsLCwsLCwsLCwsLCwsLCwsLCwsLP/AABEIALQBGAMBIgACEQEDEQH/xAAcAAACAwEBAQEAAAAAAAAAAAAEBQIDBgABBwj/xAA6EAACAQMDAgQEBAUDBAMBAAABAhEAAyEEEjFBUQUTImEGMnGBFEKRoSOxwdHwBzNSFWJy8UOC4ST/xAAaAQADAQEBAQAAAAAAAAAAAAABAgMABAUG/8QALBEAAgICAgECBQQCAwAAAAAAAAECESExAxJBE1EEIjJhoXGxwfCB0QXh8f/aAAwDAQACEQMRAD8Axq6yMRR1q7EDHHEYpJ+ICqR+YmiX15GOBAq6VZOT7jDUaJX2uMHrHYVdsF22Y+YfvQPhmp5kwCIB7USthrbHqMGpyYrkUmyNuVkwftQradRtJ5os6uZPUnr2qKCcYqlYCFvZBSFaMUIPBgzeokDvOav8sjB4qV28eMAj96DVaYjVAlhrdvBXIkEmr7F+0QGb0wenU0DeU7mn6k/2qk6NiAQCQeKXF3YjHbaxQu0dST96v8ftncq8+gHNA6ZRhchuP1pj8SgC4oBgBAv3qsZY2PHQFpkB6D60VYU5Me1A6VYGBn60Q11gCIPFck45s1lt9jA+v7V1u9BECh7jNt7VLTknMyR2OIrdbRm6LrlxmMBfvFXJtURuG7saG1GtfvBpRqtf6vUfeRzTqDePAttmm0bWzcG6IOCPfpXbS77VO0SVJ9h/ekOg1SkqVxnMnmtPrFW3eVpJU7TtHGRVqVUwoAbTtsuZG6Ao+nU/Ws54rYRRCSSccVqb9kAbeCxLkfU4pTesW1MZLdyajGahLqHtRlfw4T5snoP70VpCYZz2xXniVwu0E/LgVYluLQAyTzXVJpoa8BdgrkyS37Uv1aycTTO0GCEEZNUabQM5yQo96k3QllWmuEZmjUuliT3EAUPb0vrgkEAzjmjdbpDbIZD6TxWik5IK2WaxbgRGAlYigkcj/P7038QvC3bS1MHbOfekN8GSOnei0roLqy3kyf5Uv1TEtiPtV/mRicV7dQKCe9ZYAL7lmB1+tEaMgHdBNU3/AFcnFWaNuTTvQ/gaa1yVf/x/wV1e6zSEadbhkhxXU3FGlQVgT3gTmZP+cV7YuTzVu307j/6oW03Pep7APtE4jiQIMTTS1qCQBHQCktkSCVx6cfWmNmUTJ5GD+01KSsFlMDccYz+tXpaxPEHiqtPpn55HFW3ZnHBqqYSbZ74P+Cpm1gmM9PrVHntOOO4q5HJIA+s+9JLdISQIhdVJbJ/40HY8culoCHbkQBwaO1K3JyeMxQ1q8wkg5HSkWc0TCdPq381PMTDMIP8AejvieG1LiDHTtSjR6g+bbz+YTNMvirXsuoYLEf8AqqRWBq+UAtava+QeMfamlvUyBmk6andkgTRCakgQAI9hmpckOzAnQX4sCUwQTjAoWwm1T5kg9YND3fEIO4jK4E1BtQHUFpmJ2zk1SMXQXYQttRwTHfrXrhCpBBaOPahlK45E9OlSGpydpPviiEL0bqqQo5zmm7WSUtNMEvtz7j+VZ53MwIatN8PK120BtEW3BM9qaEU7TML/ABi86X2BBMECR2AoK5qJMtIMRJo34gvkX3XgrGBwcTM0vRmY9D7VOcVdmkI1tTcIEkT1rQWNUq+nZwOaF/DMrYtmT2qbWXVWDjJIFB1OkZ5LLmpjilY1TFjBMg0yC7iQBgDJoa5pBbUnqaNrQFRULuwk8mi7dwuFkx7UHZ1UTxB4FM/C7am6ODwQKrx7HWwzW6ZLxO7kQAaT39KwbYRgDmaIOofzHCjIJ5xHvU7V94h49wam27FyU2tCkgNJ71dq9OgQhVntFRF1QZ49pn71z6lhwcULbNkUNp2GSoA/eut2iCdowe9MGvxnE1TqLzYhQfv+9Om9Maxz4spXQWB7Z/SvKr8cdjo7PeM11XSHEb3B7e1UvbIzj7VFdJuMSZqYtZC5B9+PrXOKqD7a/wDIwP70bPRjhhgewqCXAQByQM/biKIe2oAPcc9qSxTtNcCrANX3WiAen9RShmlscTE9vemunuhx6hIQST94+9NVD2U2V24HB714EKNE/pVT6hhJYdfT9KrGpHJHXp71qzYjI6houAsQOY969CBZgEzy3Sg9fftsQWJgcUKviLA+kkL2NN1NQ30sNdt4k7hRPxSq+e3sYj9KH8B1pbU2ukt1FG/FFtnvXAGHzH+lNRqwJWubRMwTxUjqGBGZMDNUamwQqkjvP61fYvpiWiKz0ai1rhaCyGR2rwqoJaYP1q5bi4zQN63BjuetBALHvgHHNSFsxyJPSq12rJwTXbixJkfpQCEiwoGZGP3+1aH4O1O26bYM7l+2KzfQ54o34X1EatDPcfyp4fUjDP4rtoNVcUDMjr7UquaYdTtjr0/WnH+otgLqwRyyKT7mkd3SgAAsxaMjMSaWcW3szRFtySd7Ffap/iZGP3NArbKkjd9BUHkYAikSBVhd/WekgDjr0oF9SzECS39PavAsZE5qkyOAcnmjQaC0CzIE946Ux8Eg3JJgjj3pRavFfl6nPvTTwsMbm8iYin4/qGR74hbYO+SJJ4oREG2cmTkmideZuNJPeAKHDzwZHuKR7FI3HUTg5qVl1MiIqu6B7ZPFdbuRkIZ+lYNF5RYlp+1TuIsfMI/eqmuzmOe1eXACJzPvxQq9gC/EXI06QZgRz+9dS9nYr3HFdV4sdFFq4wMJxg1b5hJLESwjb9qkt4YMQREY7VBx6ydxM8j3PWpUaizSIzboMTTi7ZhYJn+4oLTWgGxkEUZqr0jAMgx+uZoSAwezbIOSKLtWYkAxuU/3pf8AiVA3Qe1Star1Kf8AIg0yRlk81emcLO4NHI7UFp7oNXN4jAMnmaj4R4Y1wlt0Ae3J7Vm6WQa2eajSq2GxnBFAX9MVPM/2pprBJG0Sev2oS/ppycAVkzJl/gWsYX7WeDii/iRt2oc5mTPbpQnw/bU6q0Jj1f0qXj7gah56s37QKYbwDay+2wCZBkUJetSwA5gUT5sAbTM0bpNSs8Dd3NBy6oF0CWJEhgeP8NXDWoecxTPzwegx/n6Uu8SsBiCoAPXsanGVvKFuwa4AeMe1dp9w5qaEL+XPvXqNPX/8qgQoZBMdRXeG3iL6jgBh++Kqt3xkfSajbAW4CCdwZSR9xWRlo2XxYA91XZYHliD/AOP/ALrK6rVYG1uBWi+MrdwW7c8Gc+0cVit5gxnNacfmCH7zAJiqnMkmapfUQoH6zQvmFusUKAkEFycfrXgYBTBP0NcLJiZBiqlcngAe9ag0SViOSKaeG3yTt4WRk9J6/SlkiOQT2oXxO8Vt4Y+o5+nb9f5Vk6djRVs0PiF61J23AzAwVB6fXiqcniKzFi8BO2c9+D2np+tONPr+g4hf1P8A69uvPQqN5DKFDJdqjClpr25q8dTPSOKE/FtwMR71G9rvXBx3qbgxKCLupKjiB9KHXW7j7Ac/1rw3HbAmPeqbem2ZZh9B/WmSwYKuXSEE9Rjiuqu5wJiI/auqiXsHRFMzDZFWOQZgicfWgkuAOYnmpKfUp7nI+tK1mwsa6NiBgdM/2o0vttxwYmfrQVnGRPJwaJ1hlljgrx0ikeRGA278yIkH+ddp1/j2toO04z9YrgpQyqz9OlXpfYhCRkGR04NMpJBWCl9IgulWPBIPYdvqac6W8qKSMKnTvSPx66DceRkkcfz+tXaG+pG1jyBUOdOawK02eMyM5VX6mMN9ILAQuftigfENO4U+x75xWl+ErXl3ba27yo7M07k3hmyyzuuD+EcKeI3STVXiWjRjeFuABdubREejcYMSecnk0/dWX5ONQSYj+EWnV2p7n9YqHjH+8087m/nVvw5Z26u3GcmvPE7Ra8xOPU0/rV7F8A9q1uGIx1qxHCfMPr/eosm0YM1GwFJ3N+n96TZPYXbXEgk1EseOn71345B8pAHXNcL+d3SsYhbRjIIOKrYmanc14/z+tRa56SfyxM9KwS+2f4b4zAzURbm8onkoP3itf4X/AKY3r+lZ1u2hddJWwd24iAQCeLb54zBwWHTKafTbr1kgSD5efuDTJpjuLjs1H+otxgmmU4kOw/Yf1rGK5A9yefpWs/1KtEtpoJP8NzHbK1kfyL3k00tsUru5Oea6zdjpzXFQetdavlfSOO9K9BOcEA1TpkJJjj60ReJiaK/A6ZUUfiHa4VBJW0fJRjEIzMwuMeZdUIBiA1LdDJNgewjMc038HACl3PliTb3+WjyIDESysUA6soBHftf4B4CrFrmowqkIiEjZccgsCzBx/CgfMpMz9jovwyaxEt3Nulg9E/hoDhRttgFDAw4O19xBP5a5efl64Ovg4bdsyafDVhbF2814s0hVVNsEt6hc3E7toESpUNLrwKA0WkBELkTn/P0r6vq/gjSXLA01ouWs7mN7KqXch9sN/uLJQGB1GQQawGp8LvC0t1kKWjEGR1APQz+ZQT0LAc1Tj5ER5008aBG0wJyeO1D6q1k46V34iOnBxV199ywTBjirWzmtoBfVt+U4FeWrTOJY/tFWoNv/AO1Uzs05+1EP6B76MFFnMc5iuoXVgwIB6V1FKwtMhatADOJkz/KrdRplAGDPcdR3ojV27LIDm0Zj/BQOlvYhpnp7AUidgG3mQoBA6H7RRnih2myP+VlSPbJFAaZCyXXYqFt7QF2mY3BZ3TAOSYjpTH4hvA29K6kH0FfcZ4o7M41sBsDoJEn96q1V0oBnIbg1fpX3SeYPHWp3UD4Yduf0qehAPX2puBpkFQR/LNNfh/T2UYeaguFvUQ2QqnA2pIBePVLSBjGMi3rE+WB0IB/z6Vf4XZXU6oE3renVSSWuEgE4GxehIUzkgYGaEm9HVwRVts1t34UA1a6jfvIZAy7V2viA6gYgj1BQDlTgSu734r+HLIHnW1a22wtAP8MlNoddh+RoZiNp2+mIrS3NT4ebSeXeW8qC0jruDzBXy2xIVw4SIIyF7ClfxxetD8Onmljc0+uIAaQGlXBB6wQyR2BqTzg6JxUlTPmvww3/APegHdhQ3izRqHzjc/P1pp8PLaGoS5cLKWaEYAEFuoI5HTNMdb4BpWlzdIJY7ocdTmAwmunuqo5VxSaMp+IgxI+9B3vmMcVsNT8G2GYMl5xbjBKhjPvECKE1PwRki3qEfHVWXj2zWUomXFJeDKbs45iifxe5ckEzGKf2/A1sKdzBrkiGX5Y7CeCK+h+D+N6PU6VU8Q0qXbltY8zbb3EflPQgxgx2pJcyTop6LaPjlhRMnjqK1HgelG1r7W5tpJVOjsvLMThLKGNzHloUSZFau98GeF3wWt27tmAx9F7t12tMR2pOli1d2ruW3KRbUL+Uenmen7kscyaR8qksD8fw/wA2Srwfxy9dZrr3EhLLOUJiRG0hFnDLuBDEzjmaS+D6djesKf8AkJ+2SK3/AMMeB2AE2WkR74NplYbgGRLm5grEgo9xE9JGPVHOEf8A0jZ4jbKJFiSynlQCgkAnO0OXAnoBR+HaumP8XxtVQL/qG4OotITG2yP3PX9KzF2xG0dIMEdZpz/qIxOsYwSFRBMGOtKbRhVkiI4rok8s4NAf4WTipPZC9avN9eI/SqHE9ZoWZWQanfw5olF+35gDKblsNJgBXdVMkQQIJG4ZHIyBSqy3AiidLJfZA3NsVSTEHzFMjv0P/wBanO9Dw+pWPvGdQVt3XtGUR3VF2kk7rzFbTLwCvphSCAVAyQIN8P1fnBBdW7buANDkEFRHJLAi4DOQQQQIMdc94teui+UCkFbocwNx6jdAkPLMPVAggYmrLfi4UglxOCCzDPUHbAEnoTPcRXFLjk9npwkv8n0LwXxfZeazJtny42kssFgWJlhtLgbW9JkR+aMDeMaO5d0ek09t0sp5aO7swB3FYYbZltoJWOJYyRC1HTeLJqdPetqQblyxcCsMkNsbbJHGRE9jQG+3c09vcwZjp7V7IGFaFdYY7RsdvzFf90eq2CzCfpyUln8E+VpozPxP8Ptpbig7SrKCCLgc++4hVhoIMARDYJ6I7xAj6Uy8dtJbuwGBG0ZVYiMbSsAqREbWAYcGSCSmZ5r0oayee0rwTuXMjrRdq+F5/bml1zAzUk+aR2JqlAoYXdYsdfauoC4D6a6imFqiGq1BaB05n3NG+BgW2Ny4oaCoVWEgluTHcCD96WW3ABzinOhJF2zbIzBYg8ywJHPWAKSWjo+GV8sV91+5sPB9Agv/AImSRcVgREy3pG0rwCAMHrS7xVATct+nblkgcbvUAPpMVL4a8QWz5vnQBO6D/wAoIAEcknbxS/xG3GntElS5LKGVpBtv/EQz3BYg9orn4vqaPV/5Xr6ccU226/APYsooJVsgde9e27rEAH6UKqFbTMRJHInnpNEaD1cGnkvJ87Xkts3WFskzOc9vf61BdVqbayBbfKmCAW9sEEEweR0Mdasvo7KrrAQNsJkcgByWEzEHmIrTeH+TqNNbQ20IN0IxH5md1XdPsCI9iayi2/1Lwn6cHNmd0/xWHMX7SsDIbJTaOrABSg7/AC8gSela3ValrmnF9LFu662XU3XyQG3EG0kbRIdpAA4oa/8A6f6dGR1DkeoBd0hivqX3G4BxA7CtF4hpt2kupYAJ8oXbWPzKJ2kjkNbgCeCwpFTV/r+NlnzK+te351/o+XveW1aU2xLt5YAOScz/AEFOvF7IF5UdgECKztx8zerP2j70B/0xDZtagCHw/JgfmIx7ClfxD8Q/iL1vbbbAiOSeoio13+l+9nRdbHfw9495C3lO1rZJKg5AyR6Z9oqs+PFyCiQrTEj9fqJrJaxLrH5GCgxxOadeFFQ6i5KhVaJJjPWD8v8AerN9I2sgXzSNBqvBXdUuI6MrzESueohuo+1eaLVaizkadzt4YBGPEd+KX+FXd38NQPWx2sT9h/TNbbwrUWbbBblu2wid+RBGGHORNRk1dMahN4d409xLoKMhhFO5dpJZp7dgfbIpS2oX8RIVmNu2FCDAO4l2lpEcgbRnHK8jT+P3kLAWFiFVyAehU3C3PHlqT9qQ/Ebtbvi8ylbd63Z23I9O4W1DJI4O4ExyZ46lkqjgaLzk0uhN1xa1Nq3Ny0SXsSAbgxG3O1LigYAx6R7V1v4gtyHtAFGUMoYflYY5OIj9qG+EPFwjTuEDcT7bdkKRO71Fo4zHfFFfBPwlb1mmHnQr2GuWmO0hgQxaORgMXx0k0jVopOWs2HW/jS0FRblslScwoP8APmvL/iGhuH/YtOCD8yD0+1Wa3/TO2DC3t56DeR+0ml7/AAY6QLVxlfMBysRwTnmk6NaJtp7DT4D4bc+XSp0M5B+npIr2z8BeE3RxetMMEC85+8NuoO38O+IoknyyFHzhEcjPZHDH9DVb3NdbMrbV1UElwpEnrKkkimT5E/8AsWUYNaHV3/RDSOn8HUX0PclHH3GwH96zviv+lF7RXLeoF1L9u24LDaVcDoYlgwBiYP2opPi7WgyVhQMTKk/TEEVHXfFWpvWmwV9LH/cWAAJkyZwQKpKU2qokuOCdmW1mmJvkIhLqZItrvI6gi2rC5iZ3WzKkmQZmg0vpcG38UqgjZDNeEDZ5O2HsMMJKRuwIAiCSX4fqGbU71G55YuN0KFK7A8gMCq3NhmM7B3mjvEEKFL920j2Wu3EYlfNuWRue2bZY7bjbflEswIXAWRJ41im8pf790dCj219/3HHglxdl0C615mt3iFRiodmS5Any0BJJaBH0BispZbUajT2hYD3LumL2/QpP8G6g2iGJ9P8ADuDYRw/Bk0/+FPjFBp2tqAvlGzcQW7b7FAvMLstc3FJtvuDzjecjig/D7fl64lJMK4YGQ5Nshrf3LKqEcmSOsh5rrKn96/x/AjhaZjtV4XetD+JZuoB1dHH7kUOoI7fcj+tfoO18X6W5aF4XIRgPnyv0G8xP0rP+LeL+H3DL29N6pAuXlCJA6rbEXbpnsFX/ALxW9VraOX0fY+NX7XWYgE8Ez7dO/vzUNOJVj2Br7Lp/g7wm+votXLkc3VLJz1g7QF9lWAKjc/0c0ZVvKv3k3Y+ZXH7iaZfER8mfDJI+N6m9JX2Arq+iaz/RO5/8eqtzHDoR+4J/lXU65oe4rgz5jsye3FOfB9SLer0926Cy70LzmVnY37TTOx4JZZQV27e5mT0OJnb1B5ParbHhtghlBDQCAADgycGf/wAHNL6qKrgmtM+geKfDmnumyQgO83lKp6RttLuDGOWyDP0r5zrUH/TdKwGTcJMdZTM/YCmNrTm0fSdgW2w3DBl1hhE/KQFHfBqAVGtrY3Dap3r6eIkESCZH17UFyxTuh+ThnLzf6sSWgrWzBJHGeR7e9Q0N6AwE8Z7e33pxb0llE9XlkSRyyEnjgZnjjvVlnwJAvpYnJnKxBPE9wJreqqIv4WdUgdviA29KdPbSDcLeY+DunAUCJAAo/wCCrm2y4Byl6f1tTH6j9aCPhtoz6pBMEerd7L6VME/vTr4Z8Pt2Q4RWyVYgnmAwkScCCcntPtTLluSQvLwuPC7NVf1frZOIs2XWPysHuDcPowX9T3q2xrQgtssAK4QgdFufL9F3MhB6ALWb8QutbIuEEJtB3NztbcrCeObIM8CZMZovS3PMwo9F1dhMTszvtOf/AAdlE9tvek46tp63/D/chyPEZLD1/K/K/Jl/jvT3LWpazZtsEI3psU7YcQQQMAq25ftUPCvBER7hQ7lYgIx5iM88eqa1nxZpFvW7Vy6TaYTbxIJ3ZZZHO11I9w3ekNjwlCJUuY7kgnHPcR7d/apy+VODPQ4UuVLkQr1d9hbCopYmSQATBBPOOvNJL4uX3AZTbWJIKn6TxJrYHwW2eXaYONx5HXOTOMe9VPoQIkPgEZB69cQAZ6fX3oLkpUV9K/ID4gg2oUJWFUK3TcBj6GlekS4+qspqHueWSA0SBtnjA+UnE/XtWo/DbTkHr/y45mSYOSBjNU6g49G6DAwR0GFgsdwmRSRdKhnx3tmn8NcNqncgTtvNHQbVClR7AMwA7EfSifhywj7tJeAZU85NpzuQMpUkcHbkd/WtLvg2yWv3FPTT3IEyZYqC3Qxx/SnHg2gezqLuoubWS4q3lbMglAziCfThvodq8EZr2VEXGm0NfCfhjR2rq3VtQ5YQzXLr9UAYK7lQZc5j+9KvGQ+m1d82jtF4JqDLACc2bwURIJMXJk/Nx3M0etZvL2nP8EDPJCBo+pKgx71Z8aaUvYTUINxssrwBJNu7AYCIA9S2zJwBurOqBHYjs65FDXLLqrKPUu8BoP5pbDZ7UOvx89xNwCvMjduH07DNZ++j7WuMqlRhpIyMSDu5EATwB70CPE1tKfLtWwsBtqfTLe/25+gqacb+xZ8b9zYWviaHS6o8tgpQiQZJzMdRj96O1fj6FfMZAPoYOf8AOKyKauVBCEqZkhsQPYKYI7Ezir28RVWIhiIxEN9CQVBAPvRuD1Zuk17Gh0fxFpSG9br3lg37dKn4r8UqbLi3e3KyER6JIjoYkYrIajXqDtW2jnkbl/NzHHSh9EySpNtFZmJA2hT13CBORAg5Bn70to3Rim1qSLtq5A2km3zMGJCnOfUv2mtl53m7xt80FAXtdXSARdTILH0DeAQ2+yrzwQk+JPKkJthyQSzESCp9AG30gEk9Op4p1oLKNd8t4lZJBEfwy+GSD8yXAp5BAduaXk5XBqa8ft/7RXiiuzjJb/v9/qJDwy3py9sIvoZVYs2/Di5IuMqgrbBbbtUCTcLS0KAPrfgm4y23XV2EYk/JbuJAkGd6lncgifURkD3NV/Dnw5d0+17p9My5UkkK+0q53qDvY7VII4BmJq9tTdU4cOoJB225PeIkCSPenbak7Fku0U19xm/wjoB6g926T87XLrM3tkbYH2/Wo6zXroLdt9J5SmfUu1dwHMggTH1MZpcxuZYXHzOQhWB244Heaou72KtcvC6ViP4fpKiIJAWT0rdrdsX03VG40viV65YS4Le8lkJcEf8A2Ujrip+JeKorbvKuoxImUO2O8jFZyz4vqAX2XJLFXYZ2sQNsAbPSIGQOYGa90/xNrbYa2uoYB5dWJVok8LuG5FEYEECfrTSkn7irjaXgfJrrRJBdkbgGT/KupFf8dvXWLX0RwCT6kCsI5A2AniT1/pXUlez/AAN0MQdK53EW2hV3b34zB+UnJkYg/lmM1aNLc/IFJgychgCQB0jMcda8c3AdvlekAbmkEd4J7gR16Nk4q634mHBEGem2ZIyOZAGep74mjY1A2p0JQqLwVfMmYeBzEwRlo2mcDnvVyeHQ6/KBPoJbtOBB7SZHeuu69UZIBEsFELuj6CRBO7MHp+pD6NnVyCTJAyy4gHILDkGce1DsagVtABBO5oP5HjHUyZz16cc1fa0ZGFti2knO47scHt0GScVPTKC6icSQz7TgxInd6ZzmDB6YNcmpYiQJ3Ks4KwRgg7z3MiOOJMGh28B6+SR0Q589gxyxCA7c5G7O76/arbQhXPmEFoCkKkkCT1IzkGJ715bB3gsWX0sCAOYPvwZjjse9BWdSArFQCVyd25/m9I2u3qIJHWeuKaLd4EnFSi1LQkt39QXe0l94uN5YDGQ24xDzMgIJJ6Y70d4Zd1lmR5qOjIUA8whhkkMo27iwYkwQetQ8E0217jMFbYjASR8xAZ+eYWR/Omfn7CsMsEQdqL9uBhunAB/mXOngn6MZLKHXivijXri7X2JhyRIJdlBZTukyGBHUEuO9KLvipK4vXGggBSdiw0AyB6mMfb5usUFenagCOBBMrO1RwFJAgN9enfFReyygbkPTpn2Oc7dp98Ee1I2VhBJUht4h40LoDKTulR6SogkwD9cEZ6npFeaS+yKzNecEmJYBojB4mSO3HWlWj1wSY3EN8wyq44MkSTtk8jpFWazxFTi62wPgkSYIxyDLDjAz9eKS6wV64sPFlXKk3WbaDBaQQZkZxIkfLirFuqVYG44nM4BIGAMn0xBwCDmg9RodzSnlsVSR6wd4zAGdhk7TnPqPEEBO2gYAK2w8t6XMk4EGTumQRI+mKZZEZ9B+FdcN9+HdttlWG8YjephSckGCM9hTfWan/wDmsqJWbL2477fQYyfl3W8c/WK+Y+D+J3bE7LmHHqVI2gKSRu9Mgg9R0OJzWg0vjtwvbV13W7b6i4+4gqEfOCpmcQJHfqcNsm09jzR64LYtPj0DT3MHEW0ZTB6EkR2wK2HhniiXQLYP+4LiKDwUO1pzEbfO2kHPp/XGNr9Mtry7d0EhAqjb62tkK207h8wIZiY4YdRgC98UeSltRKsgKWwSFO0kN1YhUBEAbiTtzzWcrAoATarfZ2rlipAMQNwEZM95yeorNfg0FstcVt6MCGLGIkym3JH3zz9K0mr8WDW5LBixO8hjPfcQZIH5jBIHfgkTVOIXegERNxvSpHZYli3UAfpSdqL9b2Im19xQu24QTxzGM49uZI7xTVvFHv7RJUvyFA3e4yAdp4yR1q3S3LW0s4VkYkqrO4GCAZ3DLKYxjECetEXdabTpbQbVJyRxzPJE7YDTkmQKNi0AXtQ1t2QeUCIA5MDsYXt2ngUNqdcqlSCGK/KCvpHILcnMzgnp1NGXGsMGU2j85m5B3bgeTxBMjiZiMyKGu+GKP9uVI9IUiS543QsndkYnPEyCDk0F2dpLwUM5+b0qu78p+ZnngbRsAjjeTiK61435bebsl/LKfOPkJUZYAh2IHMH0mDkyI6nQ3I8q2JKg7uBLSZUD2AVYn8p7ihrWluE+q3tBEFlIM9MwfljcaeUYyXWSEW7RovG/HHfTWJUrva8dk/lU20UGIyJP0BA5klV4frTaJ5g52tkfTMkHiNsHNFam6SETKoEQsFgeq6Td3QJKwpWZ5HAAFdrLai6So8xAI3g7224MFdwPplhO3JByQYqfWMfljodX5CtHrVuKFcqNxbaR6QRg7e0yYIH/ABB6mlehZlaBbEg7Z4Mn0zJHpM4z+/UnXamzcVbT+oADcwGJHB3AwGCmCADxniKgl3fsQFQRAlZBXaSoIXJjbEkGCSeho2FhVjWIQGuMUgNjeTkYCkmNstnGMc1bbvck7kAx6iCrFjHpkErz7DIpdd9ThAGcxwu3cSCQZn8sqYJMiM8CSEs2lIK2rqkyGG52MdAdyhT3xIEYOM41h/4pLZCQwA6mCCI49I+2Pr711JRYuExbuK7liu3KkcH1LAhlBI3EwI+48o39zWUr4sj3BMB4O0oZ2/Yttf8ASPURHSjRetwxdIctIYQvbLDIXknJBP8AOnVeGZJa6FBICqyQR1ALbhvYTAOcgxkQPNRp2tAeXbBRZZmiRHEE5Mg/9o6mOtDAM+Qg3FIYDaASRA3zHzK0CeeREY7zXabxAtdQtutqCAoPzMAIJIA3ZIBhz047KbLNbCllZw8tgRkwFiBz1ggTPFE6XUCB5iqQO8gL0Pqg/c8fpSyQYux94rrbREXGJ2KIC+kA/NumDmIgbeJGKTaLX+YxK25QL6gW6k9DcG7nr/29uTtfqFvLbAH8QEAm4W2kLEQUM/Me3X2oG+otMRtQEEBgxbj2AiMcRM54mkhVBksk7OqS2X8tAoJG4tcuEA5YlpEdsCMGDzRVvxLbvG1WVgMo6bTtJIIAzwYgnk8jIpbqPF2+VSAAAdqtO7rAnKj9+KH1WqLCFEpuLQSIEnJEDPbEcVTN2DFUH6fWrcvPeB2hvMcAg7QxMgBsZz26DnkX6fxITLKTJA3ZBM/l2iSu2MgSPVFK9zuGDMEkDEiTkZicL1x3HGa69bVGO2VmOYkDAwVyQAGPp/es8hSoNXYu0vKDA3BgFkcsNoGSckd+xoLVs0EqxhmxBgE8AhjgxnEYE14WUESNxgOPUQoyTDBTlgZ7R9BUnIQi5sLjONoKkxxuBI6mev70EE8011VKx5agcSss2YAiDu9pg5McUUhCD1yu6Y2gA/U9I5E8/TFDjUsBL7RuErkhiDwCImB0mMcCoC03ly8iQACQw3QOJIP1j5qFBTGWl16YgmRhgFtrk8tgYJiZIMwJq7V+J24BIRSiAw0ncAckMCqkmTwoP65TroWKnbbKpGAYUkACSABJBxHM5yYry3tC7YkyGO4CSRA3HPTPHfsTQaRssPuapXWVUlMpjgBgevImInJzkcQPb0aEuFvFJ+TzAck/mOz8x6Ex8wMVXqLgK7SNs5jpnJAxCzJ9szmaEUiYS2oUKcKSdxA4nrMCfp70UBpB13wx12+pl9RA3Kxk7goyjMpWM4B6zNVXVu2vQsqQZCzuDDMkK2MwsZ4NGaV7zBlAt3N0ErO3AztEgbsdOcdapsW3ZQrWZCsAyuhDlTjGJJJL4n8xjJrdn5M4J6KbniMbfW/mqSZJECegHvuGCetC2Wu2RuAKhup9WD8sCYnJ6846inmn0iI0rZghQVYAmTkglG5kEDcRy3NT1VsjB3INu0BwyZPMnAWQSduOc03ZC9GLdEfM3+i4X2tKgqnAPAYyw2k4yDwOkTOvZUUJaFvouGIESRuDuVUZ7zBbJxVtvRlCAQYhWyuwMQRAMDaRtkcn70S9gJsLFN24EMBA4A2g8bYxwcnmc0LQeror1TSg3F5KhTjPbEkncOQQY9XEzXvh/iJU7nVlKMrISNxJJ2FhkTx8skz+gKbViJU7w0woBJxJ3EgDGQIEYEHvVB1xVRNnLMSCI9RMn5RO9uDysZmcGhY/RlcYlSFtuyiMwSDtX0gFtwkiSfzEDtVD3brFodGUzum3wZgmSNytwYnp7EV62sCBwHB3qBjIJIAieWk9sCcE1CxtG0koUJwAYFwn1NggAKojnE7RRTbyZxisHt43vMcuisXPQBDJncVBbcTwO4g4jFeHe3pe25dMAIxUAHgsIIaQp4B5zyKuvI6BciGBIj5h9Vb1mSB3wee0bC4Yg3WtnGNoEzAcK0bTgyB6eh5EnsD02EPpxbTcSyEQMneRPK+kScnP0ySKXA3ZgXbYVYKiWRY5jCzAxOJEcAZEL+iInaZPLPthhxzOMgg4JED7CWpstas+cQJ8zau4tGQflnmI64OY4plkSWNllsIpU7WLSMyApI9Q27h8pnKlSIiSJxZpdWWMlfLn5mt3FnkAHbkROznBGDPNK9N4hPIMScgYM8zM5I6T+mIs0+mltwJDwQBtMjGMD2zPBwMcUXERTTHdgOrD1HiASLR9PylWXHYCRyB9K6lmn1DlQId5OWOfmxJJMoCenGZrqm4+5aMhmln/AOMDPvHHM7R6VmYz7c8VFWW08q3lEfmtMQobB2vsME8mfqPagdFZF0b9sD1AjdtVSIzKyWmTHJGDVuwWDBt3FV5BYOpXPEYEfcZ7UXSETvwFf9Zt3Wi9a3qUY70LLcAjBBCsGnJyI59qEsWd6A6Q+cFJOyVW8sDqiTuUSMpHEQOatPh6eX5llrjQwBhDIJ7wRu+s84xOBdfpGKi4GggiLgOFjuQZVh36xHSgqM09kLeoO4HcFC8KSfzZnJwANo/tR34l7qNI81gPUCFMKPTgkkAZaJH5cVW/iLXwquVdut1YDEDILBsbo/NiPeakNNctrJe0FkmN25xzzAieCIJxQaCmU6nSWyIzsBksMkBsBZAOAMRg5+hBHh62jbZmQTb27FYgqdxMwEjcwEmDwD+rDwjw62CWE23b1byqFRPUKw9P196NGgtlQHK7IPqYIwEMDIgCCRPX3ot0Hqwb4f1YIFwWTtYMXC2rRW4owWIULdEchvVkUu1WsTziyb9hHqZAyEKDH8W2QIG4g+k9+OKLv2lQhdOhxu9QOYmeY44O0R70IfHyLnG6RDZgMD80mBM9aGDdX7k18J3SyFNrCCM7evq3ZIG3b6SOnSaoTwwSpU7rjgqqGeRwAqBSFAmQV++av1fiyXmBUCVULjA9A2qMEHgcyeKd2PB3WHZwGP5dshRAwJzOBOYPalsamZw2ijAOFQsYB2QS+eGBkMGAw3PU1edTuj1NcVBJ3QACCMMsBiZ4kj5o9QJpp4h4FbL7ka5bIEsquYaRAYgxBMdCKAt6lPMK/nAHqkg+kQJ24mMAmfc9a0saDG/ITdW48hlZYEmYJBHqMnI7Yjr7UoawpUGFeCo4g5BAAIMlvfGBPSndnTadbhvb3QCGCljlpyogEkE85x0NVn4fJTevltuyqgLaY7hLTA49hJH3oIZvORHZ1RKyVAUBo7k/LsBIz1MSIgzOKh+GG9FCvbRp3AK0vEYlhluOO4FaHTaltPbCKXChZ5wTzgiB+vP1ibV1t64oNxwuQVlWIJB/7xGPfvPSmxVon8zdULNbYBUKGIJyYXIyI3dVgA8cxXjrevKpuK7SRDnfkKIUlWJiN0z0nnFOH019jK7VLkSxDCeQDuGZxEz7DpVB0zFQrud55G7DdP8AiMkd6AbYqsa30XBcF1s8Jt4nIAJBZSOhmMfZp4F4zYUNNvdJGS7PwPTuQy0SBkAEdjFLNVcsKwjcs/MRG0H8s4JgECe/vQXiPjAtOJ2urAMYyTyAAYEADH8+9Grwg2tsO8Qs37OdObbj3gXNuTDAmGxHqHII67qGsXLwUG7pW24IbaFgmRIeBgCecz75orQ3E1FrzEUIASGXccEDBCj8sE4AjJppZW4iBLYIQiCWEKQAZQGDKnseJrN1igJebM95hJMKVAO6CWkmP/KSNoPBiAKL0j2/MZCqbXE/RgJBGQ08YmMZ60b+Ct+WVJB2iWVX3sJOTLeogiODiOK4aVNpIUlwFZSCR16GYA+nUDigw5Eb6YWWKFiX9QyekArt52nAMmMRPFF2HRwoaXKrtCrwvO4Hb84OJZj27010fgtu4CBvtsfl3uowSSwIgnOIMzjrXWPAjaO1LttpJ3Bj6p6qQQJEc014M1mwHTaFWJZE2jIQkSPcFQBt491PtU9Np1BRGwznCAkgyQZ95CkZ/wDZurt3NOBbaDAVwQIU7jiTECT2irvBL1tk3W2/iyQyhQANqyfVyRz+tBL3GsDveEuogo3lqTEbYEmIlT1xg59R+1ek1SoCWIWBcBDQcwVYOjg7gYj7jBgGrNR8RMQyJOyQCeIjO76SI70UfGGRCzKHuXCPmALSBuyxGIG0VuoO1i/TLZuIoTYqkn1WCUIIgbWXcZnGecc0Ro9E1307omIBkiPZiJYYMZ79hVF3Uw20Qt2QWf07lDSxgxAk+1NG1YACosKgBIwZJ4H25I+1NV7FyBan4LtJNxWYkKzlXKHexQlMgDcPMiVOSDFdQfjfjrqqKFC2XdWb05Rgenb0g+muplKVE3CLZbqtEAq5aG2g5iQT/wAh6unE1PxS81qwyg7gF2+uGwCTmRz7811dSy2h1plPw/e2rbdVALrkDdt6n5Zjmk9jxl7pZ3VCSzDCgCO2OldXVqwxb0L/ABVfKdGt+jcMgcfoa0HhlwtbDnJXvwcTmurqMvpTFh9TQS103Pnz8tLPENYygpPpHCmSK6upEUehjo/E3gyd3p5bJo3TXhcMMq+qT1xHbNdXVOZWAbe8NtXraqyKMj1KIYx3bnrQWu8UdPLtrAVlYcZEYwea6upllAapiZ7zrcLG47lpB3mcDjpVgb1uIBwJxzAxNdXUwgNY17i2YMCeAMc/rTnwW8brNuPy7oA966upkgWxkNQVa2phpDZYSRERB6c0HpfE3RiARBLSIxg/tXldWFYPq9a9xRLEQfy46k/XpQOq17wMzxg+2K6upCiLdDokfdvXdHeajqdGly8ilFg2zgdOeK6uploz2U+GAWm8tBAYn6iDggjrE0Zr9YxyfUZIySeOwmAfeK8rqK0L5LtFq91xFZEaIyR6s7SRIPFObmnVNOQoyxbJJJEzxJxXldRj5DLwZCIcKCYJ7me/61Xa8UcNbaZLlQZz/Pv1rq6loVvJvmPm6fcQBAIgfLEzwZ61m9D4ctmbqyW2n5jgdIgRXtdRlpBhlsPS0rMQQANobHfv7/eqbXr1ShshlmOgzGOtdXUowO9oNrdpAiR+yzP1pd4trWXU2wOCc85np+9dXU5PwE/COkS/c8u8N9suFCMTC4+ZcyG966urqyCtH//Z"/>
          <p:cNvSpPr>
            <a:spLocks noChangeAspect="1" noChangeArrowheads="1"/>
          </p:cNvSpPr>
          <p:nvPr/>
        </p:nvSpPr>
        <p:spPr bwMode="auto">
          <a:xfrm>
            <a:off x="77788" y="-822325"/>
            <a:ext cx="2667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7704" y="1988840"/>
            <a:ext cx="5256584" cy="4431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/>
              <a:t>               </a:t>
            </a:r>
            <a:r>
              <a:rPr lang="en-US" sz="2400" b="1" smtClean="0">
                <a:solidFill>
                  <a:schemeClr val="bg1"/>
                </a:solidFill>
              </a:rPr>
              <a:t> Voluntary demand for C offsets</a:t>
            </a:r>
          </a:p>
          <a:p>
            <a:r>
              <a:rPr lang="en-US" smtClean="0"/>
              <a:t>                                     </a:t>
            </a:r>
          </a:p>
          <a:p>
            <a:r>
              <a:rPr lang="en-US" smtClean="0"/>
              <a:t>                                       </a:t>
            </a:r>
            <a:r>
              <a:rPr lang="en-US" sz="2400" b="1" smtClean="0">
                <a:solidFill>
                  <a:schemeClr val="bg1"/>
                </a:solidFill>
              </a:rPr>
              <a:t>C</a:t>
            </a:r>
            <a:r>
              <a:rPr lang="en-US" smtClean="0"/>
              <a:t>                        </a:t>
            </a:r>
            <a:r>
              <a:rPr lang="en-US" sz="2400" b="1" smtClean="0">
                <a:solidFill>
                  <a:schemeClr val="bg1"/>
                </a:solidFill>
              </a:rPr>
              <a:t>$</a:t>
            </a:r>
          </a:p>
          <a:p>
            <a:endParaRPr lang="en-US" smtClean="0"/>
          </a:p>
          <a:p>
            <a:r>
              <a:rPr lang="en-US" sz="2400" smtClean="0"/>
              <a:t>                           </a:t>
            </a:r>
            <a:r>
              <a:rPr lang="en-US" sz="2400" b="1" smtClean="0">
                <a:solidFill>
                  <a:schemeClr val="bg1"/>
                </a:solidFill>
              </a:rPr>
              <a:t>carbon cowboys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                      </a:t>
            </a:r>
          </a:p>
          <a:p>
            <a:r>
              <a:rPr lang="en-US" smtClean="0"/>
              <a:t>                  </a:t>
            </a:r>
            <a:r>
              <a:rPr lang="en-US" sz="2400" b="1" smtClean="0">
                <a:solidFill>
                  <a:schemeClr val="bg1"/>
                </a:solidFill>
              </a:rPr>
              <a:t>MRV?</a:t>
            </a:r>
            <a:r>
              <a:rPr lang="en-US" smtClean="0"/>
              <a:t>        </a:t>
            </a:r>
            <a:r>
              <a:rPr lang="en-US" sz="2400" b="1" smtClean="0">
                <a:solidFill>
                  <a:schemeClr val="bg1"/>
                </a:solidFill>
              </a:rPr>
              <a:t>C</a:t>
            </a:r>
            <a:r>
              <a:rPr lang="en-US" sz="2400" b="1" smtClean="0"/>
              <a:t> </a:t>
            </a:r>
            <a:r>
              <a:rPr lang="en-US" smtClean="0"/>
              <a:t>                         </a:t>
            </a:r>
            <a:r>
              <a:rPr lang="en-US" sz="2400" b="1" smtClean="0">
                <a:solidFill>
                  <a:schemeClr val="bg1"/>
                </a:solidFill>
              </a:rPr>
              <a:t>$</a:t>
            </a:r>
          </a:p>
          <a:p>
            <a:endParaRPr lang="en-US" smtClean="0"/>
          </a:p>
          <a:p>
            <a:r>
              <a:rPr lang="en-US" smtClean="0"/>
              <a:t>                                </a:t>
            </a:r>
          </a:p>
          <a:p>
            <a:r>
              <a:rPr lang="en-US" smtClean="0"/>
              <a:t>                                      </a:t>
            </a:r>
            <a:r>
              <a:rPr lang="en-US" sz="2400" b="1" smtClean="0">
                <a:solidFill>
                  <a:schemeClr val="bg1"/>
                </a:solidFill>
              </a:rPr>
              <a:t>landowners</a:t>
            </a:r>
          </a:p>
          <a:p>
            <a:endParaRPr lang="en-US" smtClean="0"/>
          </a:p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4067944" y="5013176"/>
            <a:ext cx="648072" cy="2160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3743908" y="3897052"/>
            <a:ext cx="648072" cy="1440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715222" y="4437112"/>
            <a:ext cx="1656978" cy="36083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07904" y="4725144"/>
            <a:ext cx="36004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932834" y="2852142"/>
            <a:ext cx="719286" cy="79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888718" y="2888146"/>
            <a:ext cx="791294" cy="79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caaltd.org/images/rainforest/PNG/LowlandRainfor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7177"/>
            <a:ext cx="9144001" cy="7005177"/>
          </a:xfrm>
          <a:prstGeom prst="rect">
            <a:avLst/>
          </a:prstGeom>
          <a:noFill/>
        </p:spPr>
      </p:pic>
      <p:pic>
        <p:nvPicPr>
          <p:cNvPr id="56322" name="Picture 2" descr="http://1.bp.blogspot.com/_zhR7F2tPqqI/TNP5mPfeIxI/AAAAAAAAAxY/1EWuZ2OyW00/s1600/201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0571"/>
            <a:ext cx="6432486" cy="5037115"/>
          </a:xfrm>
          <a:prstGeom prst="rect">
            <a:avLst/>
          </a:prstGeom>
          <a:noFill/>
        </p:spPr>
      </p:pic>
      <p:pic>
        <p:nvPicPr>
          <p:cNvPr id="56323" name="Picture 3" descr="C:\Documents and Settings\Col\My Documents\My Pictures\Forests and forestry\kirk_roberts-420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1432" y="1988840"/>
            <a:ext cx="5112568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22920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“I am a top foreigner in Papua New Guinea, says carbon kingpin”, </a:t>
            </a:r>
            <a:endParaRPr lang="en-US" sz="280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260648"/>
            <a:ext cx="1944216" cy="132343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Carbon    Cowboy</a:t>
            </a:r>
            <a:endParaRPr 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http://caaltd.org/images/rainforest/PNG/LowlandRainfor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424936" cy="63367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3. Donor 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772816"/>
            <a:ext cx="5472608" cy="4431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/>
              <a:t>                                </a:t>
            </a:r>
            <a:endParaRPr lang="en-US" sz="2400" b="1" smtClean="0">
              <a:solidFill>
                <a:schemeClr val="bg1"/>
              </a:solidFill>
            </a:endParaRPr>
          </a:p>
          <a:p>
            <a:r>
              <a:rPr lang="en-US" smtClean="0"/>
              <a:t>                                     </a:t>
            </a:r>
          </a:p>
          <a:p>
            <a:r>
              <a:rPr lang="en-US" smtClean="0"/>
              <a:t>                                       </a:t>
            </a:r>
            <a:r>
              <a:rPr lang="en-US" sz="2400" smtClean="0"/>
              <a:t> </a:t>
            </a:r>
            <a:r>
              <a:rPr lang="en-US" smtClean="0"/>
              <a:t>            </a:t>
            </a:r>
            <a:r>
              <a:rPr lang="en-US" sz="2400" b="1" smtClean="0">
                <a:solidFill>
                  <a:schemeClr val="bg1"/>
                </a:solidFill>
              </a:rPr>
              <a:t>$</a:t>
            </a:r>
          </a:p>
          <a:p>
            <a:endParaRPr lang="en-US" smtClean="0"/>
          </a:p>
          <a:p>
            <a:r>
              <a:rPr lang="en-US" sz="2400" smtClean="0"/>
              <a:t>                        </a:t>
            </a:r>
            <a:r>
              <a:rPr lang="en-US" sz="2400" b="1" smtClean="0">
                <a:solidFill>
                  <a:schemeClr val="bg1"/>
                </a:solidFill>
              </a:rPr>
              <a:t>PNG government 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                      </a:t>
            </a:r>
          </a:p>
          <a:p>
            <a:r>
              <a:rPr lang="en-US" smtClean="0"/>
              <a:t>             </a:t>
            </a:r>
            <a:r>
              <a:rPr lang="en-US" sz="2400" b="1" smtClean="0">
                <a:solidFill>
                  <a:schemeClr val="bg1"/>
                </a:solidFill>
              </a:rPr>
              <a:t>MRV</a:t>
            </a:r>
            <a:r>
              <a:rPr lang="en-US" smtClean="0"/>
              <a:t> </a:t>
            </a:r>
            <a:r>
              <a:rPr lang="en-US" sz="2400" smtClean="0"/>
              <a:t>     </a:t>
            </a:r>
            <a:r>
              <a:rPr lang="en-US" sz="2400" b="1" smtClean="0">
                <a:solidFill>
                  <a:schemeClr val="bg1"/>
                </a:solidFill>
              </a:rPr>
              <a:t>C</a:t>
            </a:r>
            <a:r>
              <a:rPr lang="en-US" sz="2400" smtClean="0"/>
              <a:t>                           </a:t>
            </a:r>
            <a:r>
              <a:rPr lang="en-US" sz="2400" b="1" smtClean="0">
                <a:solidFill>
                  <a:schemeClr val="bg1"/>
                </a:solidFill>
              </a:rPr>
              <a:t>$</a:t>
            </a:r>
          </a:p>
          <a:p>
            <a:endParaRPr lang="en-US" smtClean="0"/>
          </a:p>
          <a:p>
            <a:r>
              <a:rPr lang="en-US" smtClean="0"/>
              <a:t>                                </a:t>
            </a:r>
          </a:p>
          <a:p>
            <a:r>
              <a:rPr lang="en-US" smtClean="0">
                <a:solidFill>
                  <a:schemeClr val="bg1"/>
                </a:solidFill>
              </a:rPr>
              <a:t>                                        </a:t>
            </a:r>
            <a:r>
              <a:rPr lang="en-US" sz="2400" b="1" smtClean="0">
                <a:solidFill>
                  <a:schemeClr val="bg1"/>
                </a:solidFill>
              </a:rPr>
              <a:t>landowners</a:t>
            </a:r>
          </a:p>
          <a:p>
            <a:endParaRPr lang="en-US" smtClean="0"/>
          </a:p>
          <a:p>
            <a:endParaRPr lang="en-US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rot="16200000" flipH="1">
            <a:off x="4067944" y="2420888"/>
            <a:ext cx="1296144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3743908" y="4761148"/>
            <a:ext cx="504056" cy="2880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671900" y="3753036"/>
            <a:ext cx="720080" cy="2160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716810" y="4148286"/>
            <a:ext cx="1728192" cy="2896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47864" y="4365104"/>
            <a:ext cx="432048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caaltd.org/images/rainforest/PNG/LowlandRainfor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712968" cy="61206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/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/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/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Is a tonne of CO</a:t>
            </a:r>
            <a:r>
              <a:rPr lang="en-US" baseline="-25000" smtClean="0">
                <a:solidFill>
                  <a:schemeClr val="bg1"/>
                </a:solidFill>
              </a:rPr>
              <a:t>2</a:t>
            </a:r>
            <a:r>
              <a:rPr lang="en-US" smtClean="0">
                <a:solidFill>
                  <a:schemeClr val="bg1"/>
                </a:solidFill>
              </a:rPr>
              <a:t> a tonne of CO</a:t>
            </a:r>
            <a:r>
              <a:rPr lang="en-US" baseline="-25000" smtClean="0">
                <a:solidFill>
                  <a:schemeClr val="bg1"/>
                </a:solidFill>
              </a:rPr>
              <a:t>2</a:t>
            </a:r>
            <a:r>
              <a:rPr lang="en-US" smtClean="0">
                <a:solidFill>
                  <a:schemeClr val="bg1"/>
                </a:solidFill>
              </a:rPr>
              <a:t>?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caaltd.org/images/rainforest/PNG/LowlandRainfor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496944" cy="6264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1988840"/>
            <a:ext cx="45365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     </a:t>
            </a:r>
            <a:r>
              <a:rPr lang="en-US" sz="3600" smtClean="0">
                <a:solidFill>
                  <a:schemeClr val="bg1"/>
                </a:solidFill>
              </a:rPr>
              <a:t>Measurement</a:t>
            </a:r>
          </a:p>
          <a:p>
            <a:endParaRPr lang="en-US" sz="3600" smtClean="0">
              <a:solidFill>
                <a:schemeClr val="bg1"/>
              </a:solidFill>
            </a:endParaRPr>
          </a:p>
          <a:p>
            <a:r>
              <a:rPr lang="en-US" sz="3600" smtClean="0">
                <a:solidFill>
                  <a:schemeClr val="bg1"/>
                </a:solidFill>
              </a:rPr>
              <a:t>     Leakage</a:t>
            </a:r>
          </a:p>
          <a:p>
            <a:endParaRPr lang="en-US" sz="3600" smtClean="0">
              <a:solidFill>
                <a:schemeClr val="bg1"/>
              </a:solidFill>
            </a:endParaRPr>
          </a:p>
          <a:p>
            <a:r>
              <a:rPr lang="en-US" sz="3600" smtClean="0">
                <a:solidFill>
                  <a:schemeClr val="bg1"/>
                </a:solidFill>
              </a:rPr>
              <a:t>     Permanence</a:t>
            </a:r>
          </a:p>
          <a:p>
            <a:endParaRPr lang="en-US" sz="3200" smtClean="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caaltd.org/images/rainforest/PNG/LowlandRainfor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2656"/>
            <a:ext cx="6552728" cy="1800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7704" y="692696"/>
            <a:ext cx="5760640" cy="1152128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Would the forest have been cleared or logged?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4" descr="http://www.rainforestportal.org/shared/alerts/img/png_logg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348880"/>
            <a:ext cx="6552728" cy="410411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4176750" y="2456098"/>
            <a:ext cx="122334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27984" y="3068960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 ?</a:t>
            </a:r>
            <a:endParaRPr 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988841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smtClean="0">
              <a:solidFill>
                <a:schemeClr val="bg1"/>
              </a:solidFill>
            </a:endParaRPr>
          </a:p>
          <a:p>
            <a:endParaRPr lang="en-US" sz="3200" smtClean="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Col\My Documents\My Pictures\Forests and forestry\PNG WWF 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640960" cy="62646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5536" y="548680"/>
            <a:ext cx="82626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                          REDD plus in PNG</a:t>
            </a:r>
          </a:p>
          <a:p>
            <a:r>
              <a:rPr lang="en-US" sz="3600" smtClean="0">
                <a:solidFill>
                  <a:schemeClr val="bg1"/>
                </a:solidFill>
              </a:rPr>
              <a:t>            Low impact logging and</a:t>
            </a:r>
          </a:p>
          <a:p>
            <a:r>
              <a:rPr lang="en-US" sz="3600" smtClean="0">
                <a:solidFill>
                  <a:schemeClr val="bg1"/>
                </a:solidFill>
              </a:rPr>
              <a:t>            Logging Code of Practice</a:t>
            </a:r>
          </a:p>
          <a:p>
            <a:r>
              <a:rPr lang="en-US" sz="3600" smtClean="0">
                <a:solidFill>
                  <a:schemeClr val="bg1"/>
                </a:solidFill>
              </a:rPr>
              <a:t>                                     </a:t>
            </a:r>
          </a:p>
          <a:p>
            <a:r>
              <a:rPr lang="en-US" sz="3600" smtClean="0">
                <a:solidFill>
                  <a:srgbClr val="FFFF00"/>
                </a:solidFill>
              </a:rPr>
              <a:t>                         REDD Plus = CO</a:t>
            </a:r>
            <a:r>
              <a:rPr lang="en-US" sz="3600" baseline="-25000" smtClean="0">
                <a:solidFill>
                  <a:srgbClr val="FFFF00"/>
                </a:solidFill>
              </a:rPr>
              <a:t>2</a:t>
            </a:r>
            <a:r>
              <a:rPr lang="en-US" sz="3600" smtClean="0">
                <a:solidFill>
                  <a:srgbClr val="FFFF00"/>
                </a:solidFill>
              </a:rPr>
              <a:t> LCP - CO</a:t>
            </a:r>
            <a:r>
              <a:rPr lang="en-US" sz="3600" baseline="-25000" smtClean="0">
                <a:solidFill>
                  <a:srgbClr val="FFFF00"/>
                </a:solidFill>
              </a:rPr>
              <a:t>2</a:t>
            </a:r>
            <a:r>
              <a:rPr lang="en-US" sz="3600" smtClean="0">
                <a:solidFill>
                  <a:srgbClr val="FFFF00"/>
                </a:solidFill>
              </a:rPr>
              <a:t> LIL</a:t>
            </a:r>
          </a:p>
          <a:p>
            <a:endParaRPr lang="en-US" sz="3600" smtClean="0">
              <a:solidFill>
                <a:schemeClr val="bg1"/>
              </a:solidFill>
            </a:endParaRPr>
          </a:p>
          <a:p>
            <a:r>
              <a:rPr lang="en-US" sz="3600" smtClean="0">
                <a:solidFill>
                  <a:schemeClr val="bg1"/>
                </a:solidFill>
              </a:rPr>
              <a:t>    </a:t>
            </a:r>
          </a:p>
          <a:p>
            <a:r>
              <a:rPr lang="en-US" sz="3600" smtClean="0">
                <a:solidFill>
                  <a:schemeClr val="bg1"/>
                </a:solidFill>
              </a:rPr>
              <a:t>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s://lh6.googleusercontent.com/-P330cOPs5To/TYLCMxXQl9I/AAAAAAAAANY/QY3JX2Ki53w/s1600/Group+pi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5013176"/>
            <a:ext cx="8229600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smtClean="0">
                <a:solidFill>
                  <a:schemeClr val="bg1"/>
                </a:solidFill>
              </a:rPr>
              <a:t>REDD and PNG livelihoods</a:t>
            </a:r>
            <a:endParaRPr 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caaltd.org/images/rainforest/PNG/LowlandRainfor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352928" cy="62646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    Donor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79712" y="1772816"/>
            <a:ext cx="5472608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b="1" smtClean="0">
              <a:solidFill>
                <a:schemeClr val="bg1"/>
              </a:solidFill>
            </a:endParaRPr>
          </a:p>
          <a:p>
            <a:r>
              <a:rPr lang="en-US" smtClean="0"/>
              <a:t>                                                        </a:t>
            </a:r>
            <a:r>
              <a:rPr lang="en-US" sz="2400" b="1" smtClean="0">
                <a:solidFill>
                  <a:schemeClr val="bg1"/>
                </a:solidFill>
              </a:rPr>
              <a:t>$</a:t>
            </a:r>
            <a:endParaRPr lang="en-US" sz="2400" smtClean="0"/>
          </a:p>
          <a:p>
            <a:r>
              <a:rPr lang="en-US" smtClean="0"/>
              <a:t>                                       </a:t>
            </a:r>
            <a:r>
              <a:rPr lang="en-US" sz="2400" smtClean="0"/>
              <a:t> </a:t>
            </a:r>
            <a:r>
              <a:rPr lang="en-US" smtClean="0"/>
              <a:t>                </a:t>
            </a:r>
            <a:endParaRPr lang="en-US" sz="2400" b="1" smtClean="0">
              <a:solidFill>
                <a:schemeClr val="bg1"/>
              </a:solidFill>
            </a:endParaRPr>
          </a:p>
          <a:p>
            <a:endParaRPr lang="en-US" smtClean="0"/>
          </a:p>
          <a:p>
            <a:r>
              <a:rPr lang="en-US" sz="2400" smtClean="0">
                <a:solidFill>
                  <a:srgbClr val="FF7C80"/>
                </a:solidFill>
              </a:rPr>
              <a:t>                        </a:t>
            </a:r>
            <a:r>
              <a:rPr lang="en-US" sz="3600" b="1" smtClean="0">
                <a:solidFill>
                  <a:srgbClr val="FF7C80"/>
                </a:solidFill>
              </a:rPr>
              <a:t>PNG government 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                      </a:t>
            </a:r>
          </a:p>
          <a:p>
            <a:r>
              <a:rPr lang="en-US" smtClean="0"/>
              <a:t>               </a:t>
            </a:r>
            <a:r>
              <a:rPr lang="en-US" sz="2400" b="1" smtClean="0">
                <a:solidFill>
                  <a:schemeClr val="bg1"/>
                </a:solidFill>
              </a:rPr>
              <a:t>MRV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     </a:t>
            </a:r>
            <a:r>
              <a:rPr lang="en-US" sz="2400" b="1" smtClean="0">
                <a:solidFill>
                  <a:schemeClr val="bg1"/>
                </a:solidFill>
              </a:rPr>
              <a:t>C</a:t>
            </a:r>
            <a:r>
              <a:rPr lang="en-US" sz="2400" smtClean="0"/>
              <a:t> </a:t>
            </a:r>
            <a:r>
              <a:rPr lang="en-US" sz="2400" smtClean="0">
                <a:solidFill>
                  <a:schemeClr val="bg1"/>
                </a:solidFill>
              </a:rPr>
              <a:t>                          </a:t>
            </a:r>
            <a:r>
              <a:rPr lang="en-US" sz="2400" b="1" smtClean="0">
                <a:solidFill>
                  <a:schemeClr val="bg1"/>
                </a:solidFill>
              </a:rPr>
              <a:t>$</a:t>
            </a:r>
          </a:p>
          <a:p>
            <a:endParaRPr lang="en-US" smtClean="0"/>
          </a:p>
          <a:p>
            <a:r>
              <a:rPr lang="en-US" smtClean="0"/>
              <a:t>                                </a:t>
            </a:r>
          </a:p>
          <a:p>
            <a:r>
              <a:rPr lang="en-US" smtClean="0"/>
              <a:t>                                         </a:t>
            </a:r>
            <a:r>
              <a:rPr lang="en-US" sz="3600" b="1" smtClean="0">
                <a:solidFill>
                  <a:srgbClr val="FF7C80"/>
                </a:solidFill>
              </a:rPr>
              <a:t>landowners</a:t>
            </a:r>
          </a:p>
          <a:p>
            <a:endParaRPr lang="en-US" smtClean="0"/>
          </a:p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068738" y="2348086"/>
            <a:ext cx="1584176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3923928" y="4941168"/>
            <a:ext cx="576064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707904" y="4005064"/>
            <a:ext cx="792088" cy="2160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932834" y="4508326"/>
            <a:ext cx="1728192" cy="1588"/>
          </a:xfrm>
          <a:prstGeom prst="straightConnector1">
            <a:avLst/>
          </a:prstGeom>
          <a:ln w="38100">
            <a:solidFill>
              <a:srgbClr val="FF7C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91880" y="4653136"/>
            <a:ext cx="216024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g;base64,/9j/4AAQSkZJRgABAQAAAQABAAD/2wCEAAkGBhQSERUUExQWFRUWGBgaGRgYGBocGxwbGh0dGBwXHBsYHCYeGBkjGhwXIC8gIycpLCwsFx4xNTAqNSYrLCkBCQoKDgwOGg8PGiwkHyQsLCwsLCwsLCwsLCwsLCwsKSwsLCwsLCwsLCwsLCwsLCwsLCwsLCwsLCwsLCwsLCwsLP/AABEIALQBGAMBIgACEQEDEQH/xAAcAAACAwEBAQEAAAAAAAAAAAAEBQIDBgABBwj/xAA6EAACAQMDAgQEBAUDBAMBAAABAhEAAyEEEjFBUQUTImEGMnGBFEKRoSOxwdHwBzNSFWJy8UOC4ST/xAAaAQADAQEBAQAAAAAAAAAAAAABAgMABAUG/8QALBEAAgICAgECBQQCAwAAAAAAAAECESExAxJBE1EEIjJhoXGxwfCB0QXh8f/aAAwDAQACEQMRAD8Axq6yMRR1q7EDHHEYpJ+ICqR+YmiX15GOBAq6VZOT7jDUaJX2uMHrHYVdsF22Y+YfvQPhmp5kwCIB7USthrbHqMGpyYrkUmyNuVkwftQradRtJ5os6uZPUnr2qKCcYqlYCFvZBSFaMUIPBgzeokDvOav8sjB4qV28eMAj96DVaYjVAlhrdvBXIkEmr7F+0QGb0wenU0DeU7mn6k/2qk6NiAQCQeKXF3YjHbaxQu0dST96v8ftncq8+gHNA6ZRhchuP1pj8SgC4oBgBAv3qsZY2PHQFpkB6D60VYU5Me1A6VYGBn60Q11gCIPFck45s1lt9jA+v7V1u9BECh7jNt7VLTknMyR2OIrdbRm6LrlxmMBfvFXJtURuG7saG1GtfvBpRqtf6vUfeRzTqDePAttmm0bWzcG6IOCPfpXbS77VO0SVJ9h/ekOg1SkqVxnMnmtPrFW3eVpJU7TtHGRVqVUwoAbTtsuZG6Ao+nU/Ws54rYRRCSSccVqb9kAbeCxLkfU4pTesW1MZLdyajGahLqHtRlfw4T5snoP70VpCYZz2xXniVwu0E/LgVYluLQAyTzXVJpoa8BdgrkyS37Uv1aycTTO0GCEEZNUabQM5yQo96k3QllWmuEZmjUuliT3EAUPb0vrgkEAzjmjdbpDbIZD6TxWik5IK2WaxbgRGAlYigkcj/P7038QvC3bS1MHbOfekN8GSOnei0roLqy3kyf5Uv1TEtiPtV/mRicV7dQKCe9ZYAL7lmB1+tEaMgHdBNU3/AFcnFWaNuTTvQ/gaa1yVf/x/wV1e6zSEadbhkhxXU3FGlQVgT3gTmZP+cV7YuTzVu307j/6oW03Pep7APtE4jiQIMTTS1qCQBHQCktkSCVx6cfWmNmUTJ5GD+01KSsFlMDccYz+tXpaxPEHiqtPpn55HFW3ZnHBqqYSbZ74P+Cpm1gmM9PrVHntOOO4q5HJIA+s+9JLdISQIhdVJbJ/40HY8culoCHbkQBwaO1K3JyeMxQ1q8wkg5HSkWc0TCdPq381PMTDMIP8AejvieG1LiDHTtSjR6g+bbz+YTNMvirXsuoYLEf8AqqRWBq+UAtava+QeMfamlvUyBmk6andkgTRCakgQAI9hmpckOzAnQX4sCUwQTjAoWwm1T5kg9YND3fEIO4jK4E1BtQHUFpmJ2zk1SMXQXYQttRwTHfrXrhCpBBaOPahlK45E9OlSGpydpPviiEL0bqqQo5zmm7WSUtNMEvtz7j+VZ53MwIatN8PK120BtEW3BM9qaEU7TML/ABi86X2BBMECR2AoK5qJMtIMRJo34gvkX3XgrGBwcTM0vRmY9D7VOcVdmkI1tTcIEkT1rQWNUq+nZwOaF/DMrYtmT2qbWXVWDjJIFB1OkZ5LLmpjilY1TFjBMg0yC7iQBgDJoa5pBbUnqaNrQFRULuwk8mi7dwuFkx7UHZ1UTxB4FM/C7am6ODwQKrx7HWwzW6ZLxO7kQAaT39KwbYRgDmaIOofzHCjIJ5xHvU7V94h49wam27FyU2tCkgNJ71dq9OgQhVntFRF1QZ49pn71z6lhwcULbNkUNp2GSoA/eut2iCdowe9MGvxnE1TqLzYhQfv+9Om9Maxz4spXQWB7Z/SvKr8cdjo7PeM11XSHEb3B7e1UvbIzj7VFdJuMSZqYtZC5B9+PrXOKqD7a/wDIwP70bPRjhhgewqCXAQByQM/biKIe2oAPcc9qSxTtNcCrANX3WiAen9RShmlscTE9vemunuhx6hIQST94+9NVD2U2V24HB714EKNE/pVT6hhJYdfT9KrGpHJHXp71qzYjI6houAsQOY969CBZgEzy3Sg9fftsQWJgcUKviLA+kkL2NN1NQ30sNdt4k7hRPxSq+e3sYj9KH8B1pbU2ukt1FG/FFtnvXAGHzH+lNRqwJWubRMwTxUjqGBGZMDNUamwQqkjvP61fYvpiWiKz0ai1rhaCyGR2rwqoJaYP1q5bi4zQN63BjuetBALHvgHHNSFsxyJPSq12rJwTXbixJkfpQCEiwoGZGP3+1aH4O1O26bYM7l+2KzfQ54o34X1EatDPcfyp4fUjDP4rtoNVcUDMjr7UquaYdTtjr0/WnH+otgLqwRyyKT7mkd3SgAAsxaMjMSaWcW3szRFtySd7Ffap/iZGP3NArbKkjd9BUHkYAikSBVhd/WekgDjr0oF9SzECS39PavAsZE5qkyOAcnmjQaC0CzIE946Ux8Eg3JJgjj3pRavFfl6nPvTTwsMbm8iYin4/qGR74hbYO+SJJ4oREG2cmTkmideZuNJPeAKHDzwZHuKR7FI3HUTg5qVl1MiIqu6B7ZPFdbuRkIZ+lYNF5RYlp+1TuIsfMI/eqmuzmOe1eXACJzPvxQq9gC/EXI06QZgRz+9dS9nYr3HFdV4sdFFq4wMJxg1b5hJLESwjb9qkt4YMQREY7VBx6ydxM8j3PWpUaizSIzboMTTi7ZhYJn+4oLTWgGxkEUZqr0jAMgx+uZoSAwezbIOSKLtWYkAxuU/3pf8AiVA3Qe1Star1Kf8AIg0yRlk81emcLO4NHI7UFp7oNXN4jAMnmaj4R4Y1wlt0Ae3J7Vm6WQa2eajSq2GxnBFAX9MVPM/2pprBJG0Sev2oS/ppycAVkzJl/gWsYX7WeDii/iRt2oc5mTPbpQnw/bU6q0Jj1f0qXj7gah56s37QKYbwDay+2wCZBkUJetSwA5gUT5sAbTM0bpNSs8Dd3NBy6oF0CWJEhgeP8NXDWoecxTPzwegx/n6Uu8SsBiCoAPXsanGVvKFuwa4AeMe1dp9w5qaEL+XPvXqNPX/8qgQoZBMdRXeG3iL6jgBh++Kqt3xkfSajbAW4CCdwZSR9xWRlo2XxYA91XZYHliD/AOP/ALrK6rVYG1uBWi+MrdwW7c8Gc+0cVit5gxnNacfmCH7zAJiqnMkmapfUQoH6zQvmFusUKAkEFycfrXgYBTBP0NcLJiZBiqlcngAe9ag0SViOSKaeG3yTt4WRk9J6/SlkiOQT2oXxO8Vt4Y+o5+nb9f5Vk6djRVs0PiF61J23AzAwVB6fXiqcniKzFi8BO2c9+D2np+tONPr+g4hf1P8A69uvPQqN5DKFDJdqjClpr25q8dTPSOKE/FtwMR71G9rvXBx3qbgxKCLupKjiB9KHXW7j7Ac/1rw3HbAmPeqbem2ZZh9B/WmSwYKuXSEE9Rjiuqu5wJiI/auqiXsHRFMzDZFWOQZgicfWgkuAOYnmpKfUp7nI+tK1mwsa6NiBgdM/2o0vttxwYmfrQVnGRPJwaJ1hlljgrx0ikeRGA278yIkH+ddp1/j2toO04z9YrgpQyqz9OlXpfYhCRkGR04NMpJBWCl9IgulWPBIPYdvqac6W8qKSMKnTvSPx66DceRkkcfz+tXaG+pG1jyBUOdOawK02eMyM5VX6mMN9ILAQuftigfENO4U+x75xWl+ErXl3ba27yo7M07k3hmyyzuuD+EcKeI3STVXiWjRjeFuABdubREejcYMSecnk0/dWX5ONQSYj+EWnV2p7n9YqHjH+8087m/nVvw5Z26u3GcmvPE7Ra8xOPU0/rV7F8A9q1uGIx1qxHCfMPr/eosm0YM1GwFJ3N+n96TZPYXbXEgk1EseOn71345B8pAHXNcL+d3SsYhbRjIIOKrYmanc14/z+tRa56SfyxM9KwS+2f4b4zAzURbm8onkoP3itf4X/AKY3r+lZ1u2hddJWwd24iAQCeLb54zBwWHTKafTbr1kgSD5efuDTJpjuLjs1H+otxgmmU4kOw/Yf1rGK5A9yefpWs/1KtEtpoJP8NzHbK1kfyL3k00tsUru5Oea6zdjpzXFQetdavlfSOO9K9BOcEA1TpkJJjj60ReJiaK/A6ZUUfiHa4VBJW0fJRjEIzMwuMeZdUIBiA1LdDJNgewjMc038HACl3PliTb3+WjyIDESysUA6soBHftf4B4CrFrmowqkIiEjZccgsCzBx/CgfMpMz9jovwyaxEt3Nulg9E/hoDhRttgFDAw4O19xBP5a5efl64Ovg4bdsyafDVhbF2814s0hVVNsEt6hc3E7toESpUNLrwKA0WkBELkTn/P0r6vq/gjSXLA01ouWs7mN7KqXch9sN/uLJQGB1GQQawGp8LvC0t1kKWjEGR1APQz+ZQT0LAc1Tj5ER5008aBG0wJyeO1D6q1k46V34iOnBxV199ywTBjirWzmtoBfVt+U4FeWrTOJY/tFWoNv/AO1Uzs05+1EP6B76MFFnMc5iuoXVgwIB6V1FKwtMhatADOJkz/KrdRplAGDPcdR3ojV27LIDm0Zj/BQOlvYhpnp7AUidgG3mQoBA6H7RRnih2myP+VlSPbJFAaZCyXXYqFt7QF2mY3BZ3TAOSYjpTH4hvA29K6kH0FfcZ4o7M41sBsDoJEn96q1V0oBnIbg1fpX3SeYPHWp3UD4Yduf0qehAPX2puBpkFQR/LNNfh/T2UYeaguFvUQ2QqnA2pIBePVLSBjGMi3rE+WB0IB/z6Vf4XZXU6oE3renVSSWuEgE4GxehIUzkgYGaEm9HVwRVts1t34UA1a6jfvIZAy7V2viA6gYgj1BQDlTgSu734r+HLIHnW1a22wtAP8MlNoddh+RoZiNp2+mIrS3NT4ebSeXeW8qC0jruDzBXy2xIVw4SIIyF7ClfxxetD8Onmljc0+uIAaQGlXBB6wQyR2BqTzg6JxUlTPmvww3/APegHdhQ3izRqHzjc/P1pp8PLaGoS5cLKWaEYAEFuoI5HTNMdb4BpWlzdIJY7ocdTmAwmunuqo5VxSaMp+IgxI+9B3vmMcVsNT8G2GYMl5xbjBKhjPvECKE1PwRki3qEfHVWXj2zWUomXFJeDKbs45iifxe5ckEzGKf2/A1sKdzBrkiGX5Y7CeCK+h+D+N6PU6VU8Q0qXbltY8zbb3EflPQgxgx2pJcyTop6LaPjlhRMnjqK1HgelG1r7W5tpJVOjsvLMThLKGNzHloUSZFau98GeF3wWt27tmAx9F7t12tMR2pOli1d2ruW3KRbUL+Uenmen7kscyaR8qksD8fw/wA2Srwfxy9dZrr3EhLLOUJiRG0hFnDLuBDEzjmaS+D6djesKf8AkJ+2SK3/AMMeB2AE2WkR74NplYbgGRLm5grEgo9xE9JGPVHOEf8A0jZ4jbKJFiSynlQCgkAnO0OXAnoBR+HaumP8XxtVQL/qG4OotITG2yP3PX9KzF2xG0dIMEdZpz/qIxOsYwSFRBMGOtKbRhVkiI4rok8s4NAf4WTipPZC9avN9eI/SqHE9ZoWZWQanfw5olF+35gDKblsNJgBXdVMkQQIJG4ZHIyBSqy3AiidLJfZA3NsVSTEHzFMjv0P/wBanO9Dw+pWPvGdQVt3XtGUR3VF2kk7rzFbTLwCvphSCAVAyQIN8P1fnBBdW7buANDkEFRHJLAi4DOQQQQIMdc94teui+UCkFbocwNx6jdAkPLMPVAggYmrLfi4UglxOCCzDPUHbAEnoTPcRXFLjk9npwkv8n0LwXxfZeazJtny42kssFgWJlhtLgbW9JkR+aMDeMaO5d0ek09t0sp5aO7swB3FYYbZltoJWOJYyRC1HTeLJqdPetqQblyxcCsMkNsbbJHGRE9jQG+3c09vcwZjp7V7IGFaFdYY7RsdvzFf90eq2CzCfpyUln8E+VpozPxP8Ptpbig7SrKCCLgc++4hVhoIMARDYJ6I7xAj6Uy8dtJbuwGBG0ZVYiMbSsAqREbWAYcGSCSmZ5r0oayee0rwTuXMjrRdq+F5/bml1zAzUk+aR2JqlAoYXdYsdfauoC4D6a6imFqiGq1BaB05n3NG+BgW2Ny4oaCoVWEgluTHcCD96WW3ABzinOhJF2zbIzBYg8ywJHPWAKSWjo+GV8sV91+5sPB9Agv/AImSRcVgREy3pG0rwCAMHrS7xVATct+nblkgcbvUAPpMVL4a8QWz5vnQBO6D/wAoIAEcknbxS/xG3GntElS5LKGVpBtv/EQz3BYg9orn4vqaPV/5Xr6ccU226/APYsooJVsgde9e27rEAH6UKqFbTMRJHInnpNEaD1cGnkvJ87Xkts3WFskzOc9vf61BdVqbayBbfKmCAW9sEEEweR0Mdasvo7KrrAQNsJkcgByWEzEHmIrTeH+TqNNbQ20IN0IxH5md1XdPsCI9iayi2/1Lwn6cHNmd0/xWHMX7SsDIbJTaOrABSg7/AC8gSela3ValrmnF9LFu662XU3XyQG3EG0kbRIdpAA4oa/8A6f6dGR1DkeoBd0hivqX3G4BxA7CtF4hpt2kupYAJ8oXbWPzKJ2kjkNbgCeCwpFTV/r+NlnzK+te351/o+XveW1aU2xLt5YAOScz/AEFOvF7IF5UdgECKztx8zerP2j70B/0xDZtagCHw/JgfmIx7ClfxD8Q/iL1vbbbAiOSeoio13+l+9nRdbHfw9495C3lO1rZJKg5AyR6Z9oqs+PFyCiQrTEj9fqJrJaxLrH5GCgxxOadeFFQ6i5KhVaJJjPWD8v8AerN9I2sgXzSNBqvBXdUuI6MrzESueohuo+1eaLVaizkadzt4YBGPEd+KX+FXd38NQPWx2sT9h/TNbbwrUWbbBblu2wid+RBGGHORNRk1dMahN4d409xLoKMhhFO5dpJZp7dgfbIpS2oX8RIVmNu2FCDAO4l2lpEcgbRnHK8jT+P3kLAWFiFVyAehU3C3PHlqT9qQ/Ebtbvi8ylbd63Z23I9O4W1DJI4O4ExyZ46lkqjgaLzk0uhN1xa1Nq3Ny0SXsSAbgxG3O1LigYAx6R7V1v4gtyHtAFGUMoYflYY5OIj9qG+EPFwjTuEDcT7bdkKRO71Fo4zHfFFfBPwlb1mmHnQr2GuWmO0hgQxaORgMXx0k0jVopOWs2HW/jS0FRblslScwoP8APmvL/iGhuH/YtOCD8yD0+1Wa3/TO2DC3t56DeR+0ml7/AAY6QLVxlfMBysRwTnmk6NaJtp7DT4D4bc+XSp0M5B+npIr2z8BeE3RxetMMEC85+8NuoO38O+IoknyyFHzhEcjPZHDH9DVb3NdbMrbV1UElwpEnrKkkimT5E/8AsWUYNaHV3/RDSOn8HUX0PclHH3GwH96zviv+lF7RXLeoF1L9u24LDaVcDoYlgwBiYP2opPi7WgyVhQMTKk/TEEVHXfFWpvWmwV9LH/cWAAJkyZwQKpKU2qokuOCdmW1mmJvkIhLqZItrvI6gi2rC5iZ3WzKkmQZmg0vpcG38UqgjZDNeEDZ5O2HsMMJKRuwIAiCSX4fqGbU71G55YuN0KFK7A8gMCq3NhmM7B3mjvEEKFL920j2Wu3EYlfNuWRue2bZY7bjbflEswIXAWRJ41im8pf790dCj219/3HHglxdl0C615mt3iFRiodmS5Any0BJJaBH0BispZbUajT2hYD3LumL2/QpP8G6g2iGJ9P8ADuDYRw/Bk0/+FPjFBp2tqAvlGzcQW7b7FAvMLstc3FJtvuDzjecjig/D7fl64lJMK4YGQ5Nshrf3LKqEcmSOsh5rrKn96/x/AjhaZjtV4XetD+JZuoB1dHH7kUOoI7fcj+tfoO18X6W5aF4XIRgPnyv0G8xP0rP+LeL+H3DL29N6pAuXlCJA6rbEXbpnsFX/ALxW9VraOX0fY+NX7XWYgE8Ez7dO/vzUNOJVj2Br7Lp/g7wm+votXLkc3VLJz1g7QF9lWAKjc/0c0ZVvKv3k3Y+ZXH7iaZfER8mfDJI+N6m9JX2Arq+iaz/RO5/8eqtzHDoR+4J/lXU65oe4rgz5jsye3FOfB9SLer0926Cy70LzmVnY37TTOx4JZZQV27e5mT0OJnb1B5ParbHhtghlBDQCAADgycGf/wAHNL6qKrgmtM+geKfDmnumyQgO83lKp6RttLuDGOWyDP0r5zrUH/TdKwGTcJMdZTM/YCmNrTm0fSdgW2w3DBl1hhE/KQFHfBqAVGtrY3Dap3r6eIkESCZH17UFyxTuh+ThnLzf6sSWgrWzBJHGeR7e9Q0N6AwE8Z7e33pxb0llE9XlkSRyyEnjgZnjjvVlnwJAvpYnJnKxBPE9wJreqqIv4WdUgdviA29KdPbSDcLeY+DunAUCJAAo/wCCrm2y4Byl6f1tTH6j9aCPhtoz6pBMEerd7L6VME/vTr4Z8Pt2Q4RWyVYgnmAwkScCCcntPtTLluSQvLwuPC7NVf1frZOIs2XWPysHuDcPowX9T3q2xrQgtssAK4QgdFufL9F3MhB6ALWb8QutbIuEEJtB3NztbcrCeObIM8CZMZovS3PMwo9F1dhMTszvtOf/AAdlE9tvek46tp63/D/chyPEZLD1/K/K/Jl/jvT3LWpazZtsEI3psU7YcQQQMAq25ftUPCvBER7hQ7lYgIx5iM88eqa1nxZpFvW7Vy6TaYTbxIJ3ZZZHO11I9w3ekNjwlCJUuY7kgnHPcR7d/apy+VODPQ4UuVLkQr1d9hbCopYmSQATBBPOOvNJL4uX3AZTbWJIKn6TxJrYHwW2eXaYONx5HXOTOMe9VPoQIkPgEZB69cQAZ6fX3oLkpUV9K/ID4gg2oUJWFUK3TcBj6GlekS4+qspqHueWSA0SBtnjA+UnE/XtWo/DbTkHr/y45mSYOSBjNU6g49G6DAwR0GFgsdwmRSRdKhnx3tmn8NcNqncgTtvNHQbVClR7AMwA7EfSifhywj7tJeAZU85NpzuQMpUkcHbkd/WtLvg2yWv3FPTT3IEyZYqC3Qxx/SnHg2gezqLuoubWS4q3lbMglAziCfThvodq8EZr2VEXGm0NfCfhjR2rq3VtQ5YQzXLr9UAYK7lQZc5j+9KvGQ+m1d82jtF4JqDLACc2bwURIJMXJk/Nx3M0etZvL2nP8EDPJCBo+pKgx71Z8aaUvYTUINxssrwBJNu7AYCIA9S2zJwBurOqBHYjs65FDXLLqrKPUu8BoP5pbDZ7UOvx89xNwCvMjduH07DNZ++j7WuMqlRhpIyMSDu5EATwB70CPE1tKfLtWwsBtqfTLe/25+gqacb+xZ8b9zYWviaHS6o8tgpQiQZJzMdRj96O1fj6FfMZAPoYOf8AOKyKauVBCEqZkhsQPYKYI7Ezir28RVWIhiIxEN9CQVBAPvRuD1Zuk17Gh0fxFpSG9br3lg37dKn4r8UqbLi3e3KyER6JIjoYkYrIajXqDtW2jnkbl/NzHHSh9EySpNtFZmJA2hT13CBORAg5Bn70to3Rim1qSLtq5A2km3zMGJCnOfUv2mtl53m7xt80FAXtdXSARdTILH0DeAQ2+yrzwQk+JPKkJthyQSzESCp9AG30gEk9Op4p1oLKNd8t4lZJBEfwy+GSD8yXAp5BAduaXk5XBqa8ft/7RXiiuzjJb/v9/qJDwy3py9sIvoZVYs2/Di5IuMqgrbBbbtUCTcLS0KAPrfgm4y23XV2EYk/JbuJAkGd6lncgifURkD3NV/Dnw5d0+17p9My5UkkK+0q53qDvY7VII4BmJq9tTdU4cOoJB225PeIkCSPenbak7Fku0U19xm/wjoB6g926T87XLrM3tkbYH2/Wo6zXroLdt9J5SmfUu1dwHMggTH1MZpcxuZYXHzOQhWB244Heaou72KtcvC6ViP4fpKiIJAWT0rdrdsX03VG40viV65YS4Le8lkJcEf8A2Ujrip+JeKorbvKuoxImUO2O8jFZyz4vqAX2XJLFXYZ2sQNsAbPSIGQOYGa90/xNrbYa2uoYB5dWJVok8LuG5FEYEECfrTSkn7irjaXgfJrrRJBdkbgGT/KupFf8dvXWLX0RwCT6kCsI5A2AniT1/pXUlez/AAN0MQdK53EW2hV3b34zB+UnJkYg/lmM1aNLc/IFJgychgCQB0jMcda8c3AdvlekAbmkEd4J7gR16Nk4q634mHBEGem2ZIyOZAGep74mjY1A2p0JQqLwVfMmYeBzEwRlo2mcDnvVyeHQ6/KBPoJbtOBB7SZHeuu69UZIBEsFELuj6CRBO7MHp+pD6NnVyCTJAyy4gHILDkGce1DsagVtABBO5oP5HjHUyZz16cc1fa0ZGFti2knO47scHt0GScVPTKC6icSQz7TgxInd6ZzmDB6YNcmpYiQJ3Ks4KwRgg7z3MiOOJMGh28B6+SR0Q589gxyxCA7c5G7O76/arbQhXPmEFoCkKkkCT1IzkGJ715bB3gsWX0sCAOYPvwZjjse9BWdSArFQCVyd25/m9I2u3qIJHWeuKaLd4EnFSi1LQkt39QXe0l94uN5YDGQ24xDzMgIJJ6Y70d4Zd1lmR5qOjIUA8whhkkMo27iwYkwQetQ8E0217jMFbYjASR8xAZ+eYWR/Omfn7CsMsEQdqL9uBhunAB/mXOngn6MZLKHXivijXri7X2JhyRIJdlBZTukyGBHUEuO9KLvipK4vXGggBSdiw0AyB6mMfb5usUFenagCOBBMrO1RwFJAgN9enfFReyygbkPTpn2Oc7dp98Ee1I2VhBJUht4h40LoDKTulR6SogkwD9cEZ6npFeaS+yKzNecEmJYBojB4mSO3HWlWj1wSY3EN8wyq44MkSTtk8jpFWazxFTi62wPgkSYIxyDLDjAz9eKS6wV64sPFlXKk3WbaDBaQQZkZxIkfLirFuqVYG44nM4BIGAMn0xBwCDmg9RodzSnlsVSR6wd4zAGdhk7TnPqPEEBO2gYAK2w8t6XMk4EGTumQRI+mKZZEZ9B+FdcN9+HdttlWG8YjephSckGCM9hTfWan/wDmsqJWbL2477fQYyfl3W8c/WK+Y+D+J3bE7LmHHqVI2gKSRu9Mgg9R0OJzWg0vjtwvbV13W7b6i4+4gqEfOCpmcQJHfqcNsm09jzR64LYtPj0DT3MHEW0ZTB6EkR2wK2HhniiXQLYP+4LiKDwUO1pzEbfO2kHPp/XGNr9Mtry7d0EhAqjb62tkK207h8wIZiY4YdRgC98UeSltRKsgKWwSFO0kN1YhUBEAbiTtzzWcrAoATarfZ2rlipAMQNwEZM95yeorNfg0FstcVt6MCGLGIkym3JH3zz9K0mr8WDW5LBixO8hjPfcQZIH5jBIHfgkTVOIXegERNxvSpHZYli3UAfpSdqL9b2Im19xQu24QTxzGM49uZI7xTVvFHv7RJUvyFA3e4yAdp4yR1q3S3LW0s4VkYkqrO4GCAZ3DLKYxjECetEXdabTpbQbVJyRxzPJE7YDTkmQKNi0AXtQ1t2QeUCIA5MDsYXt2ngUNqdcqlSCGK/KCvpHILcnMzgnp1NGXGsMGU2j85m5B3bgeTxBMjiZiMyKGu+GKP9uVI9IUiS543QsndkYnPEyCDk0F2dpLwUM5+b0qu78p+ZnngbRsAjjeTiK61435bebsl/LKfOPkJUZYAh2IHMH0mDkyI6nQ3I8q2JKg7uBLSZUD2AVYn8p7ihrWluE+q3tBEFlIM9MwfljcaeUYyXWSEW7RovG/HHfTWJUrva8dk/lU20UGIyJP0BA5klV4frTaJ5g52tkfTMkHiNsHNFam6SETKoEQsFgeq6Td3QJKwpWZ5HAAFdrLai6So8xAI3g7224MFdwPplhO3JByQYqfWMfljodX5CtHrVuKFcqNxbaR6QRg7e0yYIH/ABB6mlehZlaBbEg7Z4Mn0zJHpM4z+/UnXamzcVbT+oADcwGJHB3AwGCmCADxniKgl3fsQFQRAlZBXaSoIXJjbEkGCSeho2FhVjWIQGuMUgNjeTkYCkmNstnGMc1bbvck7kAx6iCrFjHpkErz7DIpdd9ThAGcxwu3cSCQZn8sqYJMiM8CSEs2lIK2rqkyGG52MdAdyhT3xIEYOM41h/4pLZCQwA6mCCI49I+2Pr711JRYuExbuK7liu3KkcH1LAhlBI3EwI+48o39zWUr4sj3BMB4O0oZ2/Yttf8ASPURHSjRetwxdIctIYQvbLDIXknJBP8AOnVeGZJa6FBICqyQR1ALbhvYTAOcgxkQPNRp2tAeXbBRZZmiRHEE5Mg/9o6mOtDAM+Qg3FIYDaASRA3zHzK0CeeREY7zXabxAtdQtutqCAoPzMAIJIA3ZIBhz047KbLNbCllZw8tgRkwFiBz1ggTPFE6XUCB5iqQO8gL0Pqg/c8fpSyQYux94rrbREXGJ2KIC+kA/NumDmIgbeJGKTaLX+YxK25QL6gW6k9DcG7nr/29uTtfqFvLbAH8QEAm4W2kLEQUM/Me3X2oG+otMRtQEEBgxbj2AiMcRM54mkhVBksk7OqS2X8tAoJG4tcuEA5YlpEdsCMGDzRVvxLbvG1WVgMo6bTtJIIAzwYgnk8jIpbqPF2+VSAAAdqtO7rAnKj9+KH1WqLCFEpuLQSIEnJEDPbEcVTN2DFUH6fWrcvPeB2hvMcAg7QxMgBsZz26DnkX6fxITLKTJA3ZBM/l2iSu2MgSPVFK9zuGDMEkDEiTkZicL1x3HGa69bVGO2VmOYkDAwVyQAGPp/es8hSoNXYu0vKDA3BgFkcsNoGSckd+xoLVs0EqxhmxBgE8AhjgxnEYE14WUESNxgOPUQoyTDBTlgZ7R9BUnIQi5sLjONoKkxxuBI6mev70EE8011VKx5agcSss2YAiDu9pg5McUUhCD1yu6Y2gA/U9I5E8/TFDjUsBL7RuErkhiDwCImB0mMcCoC03ly8iQACQw3QOJIP1j5qFBTGWl16YgmRhgFtrk8tgYJiZIMwJq7V+J24BIRSiAw0ncAckMCqkmTwoP65TroWKnbbKpGAYUkACSABJBxHM5yYry3tC7YkyGO4CSRA3HPTPHfsTQaRssPuapXWVUlMpjgBgevImInJzkcQPb0aEuFvFJ+TzAck/mOz8x6Ex8wMVXqLgK7SNs5jpnJAxCzJ9szmaEUiYS2oUKcKSdxA4nrMCfp70UBpB13wx12+pl9RA3Kxk7goyjMpWM4B6zNVXVu2vQsqQZCzuDDMkK2MwsZ4NGaV7zBlAt3N0ErO3AztEgbsdOcdapsW3ZQrWZCsAyuhDlTjGJJJL4n8xjJrdn5M4J6KbniMbfW/mqSZJECegHvuGCetC2Wu2RuAKhup9WD8sCYnJ6846inmn0iI0rZghQVYAmTkglG5kEDcRy3NT1VsjB3INu0BwyZPMnAWQSduOc03ZC9GLdEfM3+i4X2tKgqnAPAYyw2k4yDwOkTOvZUUJaFvouGIESRuDuVUZ7zBbJxVtvRlCAQYhWyuwMQRAMDaRtkcn70S9gJsLFN24EMBA4A2g8bYxwcnmc0LQeror1TSg3F5KhTjPbEkncOQQY9XEzXvh/iJU7nVlKMrISNxJJ2FhkTx8skz+gKbViJU7w0woBJxJ3EgDGQIEYEHvVB1xVRNnLMSCI9RMn5RO9uDysZmcGhY/RlcYlSFtuyiMwSDtX0gFtwkiSfzEDtVD3brFodGUzum3wZgmSNytwYnp7EV62sCBwHB3qBjIJIAieWk9sCcE1CxtG0koUJwAYFwn1NggAKojnE7RRTbyZxisHt43vMcuisXPQBDJncVBbcTwO4g4jFeHe3pe25dMAIxUAHgsIIaQp4B5zyKuvI6BciGBIj5h9Vb1mSB3wee0bC4Yg3WtnGNoEzAcK0bTgyB6eh5EnsD02EPpxbTcSyEQMneRPK+kScnP0ySKXA3ZgXbYVYKiWRY5jCzAxOJEcAZEL+iInaZPLPthhxzOMgg4JED7CWpstas+cQJ8zau4tGQflnmI64OY4plkSWNllsIpU7WLSMyApI9Q27h8pnKlSIiSJxZpdWWMlfLn5mt3FnkAHbkROznBGDPNK9N4hPIMScgYM8zM5I6T+mIs0+mltwJDwQBtMjGMD2zPBwMcUXERTTHdgOrD1HiASLR9PylWXHYCRyB9K6lmn1DlQId5OWOfmxJJMoCenGZrqm4+5aMhmln/AOMDPvHHM7R6VmYz7c8VFWW08q3lEfmtMQobB2vsME8mfqPagdFZF0b9sD1AjdtVSIzKyWmTHJGDVuwWDBt3FV5BYOpXPEYEfcZ7UXSETvwFf9Zt3Wi9a3qUY70LLcAjBBCsGnJyI59qEsWd6A6Q+cFJOyVW8sDqiTuUSMpHEQOatPh6eX5llrjQwBhDIJ7wRu+s84xOBdfpGKi4GggiLgOFjuQZVh36xHSgqM09kLeoO4HcFC8KSfzZnJwANo/tR34l7qNI81gPUCFMKPTgkkAZaJH5cVW/iLXwquVdut1YDEDILBsbo/NiPeakNNctrJe0FkmN25xzzAieCIJxQaCmU6nSWyIzsBksMkBsBZAOAMRg5+hBHh62jbZmQTb27FYgqdxMwEjcwEmDwD+rDwjw62CWE23b1byqFRPUKw9P196NGgtlQHK7IPqYIwEMDIgCCRPX3ot0Hqwb4f1YIFwWTtYMXC2rRW4owWIULdEchvVkUu1WsTziyb9hHqZAyEKDH8W2QIG4g+k9+OKLv2lQhdOhxu9QOYmeY44O0R70IfHyLnG6RDZgMD80mBM9aGDdX7k18J3SyFNrCCM7evq3ZIG3b6SOnSaoTwwSpU7rjgqqGeRwAqBSFAmQV++av1fiyXmBUCVULjA9A2qMEHgcyeKd2PB3WHZwGP5dshRAwJzOBOYPalsamZw2ijAOFQsYB2QS+eGBkMGAw3PU1edTuj1NcVBJ3QACCMMsBiZ4kj5o9QJpp4h4FbL7ka5bIEsquYaRAYgxBMdCKAt6lPMK/nAHqkg+kQJ24mMAmfc9a0saDG/ITdW48hlZYEmYJBHqMnI7Yjr7UoawpUGFeCo4g5BAAIMlvfGBPSndnTadbhvb3QCGCljlpyogEkE85x0NVn4fJTevltuyqgLaY7hLTA49hJH3oIZvORHZ1RKyVAUBo7k/LsBIz1MSIgzOKh+GG9FCvbRp3AK0vEYlhluOO4FaHTaltPbCKXChZ5wTzgiB+vP1ibV1t64oNxwuQVlWIJB/7xGPfvPSmxVon8zdULNbYBUKGIJyYXIyI3dVgA8cxXjrevKpuK7SRDnfkKIUlWJiN0z0nnFOH019jK7VLkSxDCeQDuGZxEz7DpVB0zFQrud55G7DdP8AiMkd6AbYqsa30XBcF1s8Jt4nIAJBZSOhmMfZp4F4zYUNNvdJGS7PwPTuQy0SBkAEdjFLNVcsKwjcs/MRG0H8s4JgECe/vQXiPjAtOJ2urAMYyTyAAYEADH8+9Grwg2tsO8Qs37OdObbj3gXNuTDAmGxHqHII67qGsXLwUG7pW24IbaFgmRIeBgCecz75orQ3E1FrzEUIASGXccEDBCj8sE4AjJppZW4iBLYIQiCWEKQAZQGDKnseJrN1igJebM95hJMKVAO6CWkmP/KSNoPBiAKL0j2/MZCqbXE/RgJBGQ08YmMZ60b+Ct+WVJB2iWVX3sJOTLeogiODiOK4aVNpIUlwFZSCR16GYA+nUDigw5Eb6YWWKFiX9QyekArt52nAMmMRPFF2HRwoaXKrtCrwvO4Hb84OJZj27010fgtu4CBvtsfl3uowSSwIgnOIMzjrXWPAjaO1LttpJ3Bj6p6qQQJEc014M1mwHTaFWJZE2jIQkSPcFQBt491PtU9Np1BRGwznCAkgyQZ95CkZ/wDZurt3NOBbaDAVwQIU7jiTECT2irvBL1tk3W2/iyQyhQANqyfVyRz+tBL3GsDveEuogo3lqTEbYEmIlT1xg59R+1ek1SoCWIWBcBDQcwVYOjg7gYj7jBgGrNR8RMQyJOyQCeIjO76SI70UfGGRCzKHuXCPmALSBuyxGIG0VuoO1i/TLZuIoTYqkn1WCUIIgbWXcZnGecc0Ro9E1307omIBkiPZiJYYMZ79hVF3Uw20Qt2QWf07lDSxgxAk+1NG1YACosKgBIwZJ4H25I+1NV7FyBan4LtJNxWYkKzlXKHexQlMgDcPMiVOSDFdQfjfjrqqKFC2XdWb05Rgenb0g+muplKVE3CLZbqtEAq5aG2g5iQT/wAh6unE1PxS81qwyg7gF2+uGwCTmRz7811dSy2h1plPw/e2rbdVALrkDdt6n5Zjmk9jxl7pZ3VCSzDCgCO2OldXVqwxb0L/ABVfKdGt+jcMgcfoa0HhlwtbDnJXvwcTmurqMvpTFh9TQS103Pnz8tLPENYygpPpHCmSK6upEUehjo/E3gyd3p5bJo3TXhcMMq+qT1xHbNdXVOZWAbe8NtXraqyKMj1KIYx3bnrQWu8UdPLtrAVlYcZEYwea6upllAapiZ7zrcLG47lpB3mcDjpVgb1uIBwJxzAxNdXUwgNY17i2YMCeAMc/rTnwW8brNuPy7oA966upkgWxkNQVa2phpDZYSRERB6c0HpfE3RiARBLSIxg/tXldWFYPq9a9xRLEQfy46k/XpQOq17wMzxg+2K6upCiLdDokfdvXdHeajqdGly8ilFg2zgdOeK6uploz2U+GAWm8tBAYn6iDggjrE0Zr9YxyfUZIySeOwmAfeK8rqK0L5LtFq91xFZEaIyR6s7SRIPFObmnVNOQoyxbJJJEzxJxXldRj5DLwZCIcKCYJ7me/61Xa8UcNbaZLlQZz/Pv1rq6loVvJvmPm6fcQBAIgfLEzwZ61m9D4ctmbqyW2n5jgdIgRXtdRlpBhlsPS0rMQQANobHfv7/eqbXr1ShshlmOgzGOtdXUowO9oNrdpAiR+yzP1pd4trWXU2wOCc85np+9dXU5PwE/COkS/c8u8N9suFCMTC4+ZcyG966urqyCtH//Z"/>
          <p:cNvSpPr>
            <a:spLocks noChangeAspect="1" noChangeArrowheads="1"/>
          </p:cNvSpPr>
          <p:nvPr/>
        </p:nvSpPr>
        <p:spPr bwMode="auto">
          <a:xfrm>
            <a:off x="77788" y="-822325"/>
            <a:ext cx="2667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http://caaltd.org/images/rainforest/PNG/LowlandRainfor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286250" cy="3816423"/>
          </a:xfrm>
          <a:prstGeom prst="rect">
            <a:avLst/>
          </a:prstGeom>
          <a:noFill/>
        </p:spPr>
      </p:pic>
      <p:pic>
        <p:nvPicPr>
          <p:cNvPr id="6" name="Picture 2" descr="C:\Documents and Settings\Col\My Documents\My Pictures\Forests and forestry\PNG WWF 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3960440" cy="38164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234888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  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234888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  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47667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      </a:t>
            </a:r>
            <a:r>
              <a:rPr lang="en-US" sz="4400" smtClean="0"/>
              <a:t>REDD and REDD plus</a:t>
            </a:r>
            <a:endParaRPr lang="en-US" sz="4400"/>
          </a:p>
        </p:txBody>
      </p:sp>
      <p:sp>
        <p:nvSpPr>
          <p:cNvPr id="10" name="TextBox 9"/>
          <p:cNvSpPr txBox="1"/>
          <p:nvPr/>
        </p:nvSpPr>
        <p:spPr>
          <a:xfrm>
            <a:off x="1331640" y="1772816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REDD</a:t>
            </a:r>
            <a:r>
              <a:rPr lang="en-US" sz="3200" b="1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</a:rPr>
              <a:t>Reduction in deforestation and forest degradation 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772816"/>
            <a:ext cx="2232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REDD++ </a:t>
            </a:r>
          </a:p>
          <a:p>
            <a:pPr algn="ctr"/>
            <a:r>
              <a:rPr lang="en-US" sz="3200" b="1" smtClean="0">
                <a:solidFill>
                  <a:schemeClr val="bg1">
                    <a:lumMod val="95000"/>
                  </a:schemeClr>
                </a:solidFill>
              </a:rPr>
              <a:t>Low impact logging, enrichment planting, </a:t>
            </a:r>
          </a:p>
          <a:p>
            <a:pPr algn="ctr"/>
            <a:r>
              <a:rPr lang="en-US" sz="3200" b="1" smtClean="0">
                <a:solidFill>
                  <a:schemeClr val="bg1">
                    <a:lumMod val="95000"/>
                  </a:schemeClr>
                </a:solidFill>
              </a:rPr>
              <a:t>etc. </a:t>
            </a:r>
            <a:endParaRPr lang="en-US" sz="3200" b="1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mtClean="0"/>
              <a:t>Some key words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mtClean="0"/>
              <a:t>REDD and REDD plus</a:t>
            </a:r>
          </a:p>
          <a:p>
            <a:pPr>
              <a:buNone/>
            </a:pPr>
            <a:r>
              <a:rPr lang="en-US" smtClean="0"/>
              <a:t>Ground-truthing</a:t>
            </a:r>
          </a:p>
          <a:p>
            <a:pPr>
              <a:buNone/>
            </a:pPr>
            <a:r>
              <a:rPr lang="en-US" smtClean="0"/>
              <a:t>MRV</a:t>
            </a:r>
          </a:p>
          <a:p>
            <a:pPr>
              <a:buNone/>
            </a:pPr>
            <a:r>
              <a:rPr lang="en-US" smtClean="0"/>
              <a:t>CO</a:t>
            </a:r>
            <a:r>
              <a:rPr lang="en-US" baseline="-25000" smtClean="0"/>
              <a:t>2</a:t>
            </a:r>
            <a:r>
              <a:rPr lang="en-US" smtClean="0"/>
              <a:t> and carbon markets</a:t>
            </a:r>
          </a:p>
          <a:p>
            <a:pPr>
              <a:buNone/>
            </a:pPr>
            <a:r>
              <a:rPr lang="en-US" smtClean="0"/>
              <a:t>Voluntary market</a:t>
            </a:r>
          </a:p>
          <a:p>
            <a:pPr>
              <a:buNone/>
            </a:pPr>
            <a:r>
              <a:rPr lang="en-US" smtClean="0"/>
              <a:t>Donor</a:t>
            </a:r>
          </a:p>
          <a:p>
            <a:pPr>
              <a:buNone/>
            </a:pPr>
            <a:r>
              <a:rPr lang="en-US" smtClean="0"/>
              <a:t>Leakage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mtClean="0"/>
              <a:t>Global greenhouse gas sources</a:t>
            </a:r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539552" y="1738312"/>
          <a:ext cx="7848872" cy="457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eoearth.org/images/149082/kyoto_protoc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7776864" cy="58326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3528392" cy="1143000"/>
          </a:xfrm>
        </p:spPr>
        <p:txBody>
          <a:bodyPr/>
          <a:lstStyle/>
          <a:p>
            <a:r>
              <a:rPr lang="en-US" b="1" smtClean="0"/>
              <a:t>Kyoto 1997l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www.treehugger.com/unfccc-climate-delegates-meeting-bonn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136904" cy="36324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64088" y="1628800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chemeClr val="bg1"/>
                </a:solidFill>
              </a:rPr>
              <a:t>Bonn, 2005</a:t>
            </a:r>
            <a:endParaRPr lang="en-US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caaltd.org/images/rainforest/PNG/LowlandRainfor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496944" cy="62646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Coalition of rainforest nations,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2005 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ainforestcoalition.org/images/nations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8568952" cy="4392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2492896"/>
            <a:ext cx="56886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3">
                    <a:lumMod val="75000"/>
                  </a:schemeClr>
                </a:solidFill>
              </a:rPr>
              <a:t>Coalition of rainforest nations</a:t>
            </a:r>
            <a:endParaRPr lang="en-US" sz="360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abc.net.au/reslib/200712/r208381_797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208912" cy="60486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6136" y="1772816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chemeClr val="bg1"/>
                </a:solidFill>
              </a:rPr>
              <a:t>Bali 2007</a:t>
            </a:r>
            <a:endParaRPr lang="en-US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552</Words>
  <Application>Microsoft Office PowerPoint</Application>
  <PresentationFormat>On-screen Show (4:3)</PresentationFormat>
  <Paragraphs>179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Market failure</vt:lpstr>
      <vt:lpstr>PowerPoint Presentation</vt:lpstr>
      <vt:lpstr>Global greenhouse gas sources</vt:lpstr>
      <vt:lpstr>Kyoto 1997l</vt:lpstr>
      <vt:lpstr>PowerPoint Presentation</vt:lpstr>
      <vt:lpstr>Coalition of rainforest nations,  2005 </vt:lpstr>
      <vt:lpstr>PowerPoint Presentation</vt:lpstr>
      <vt:lpstr>PowerPoint Presentation</vt:lpstr>
      <vt:lpstr>“If the US is not willing to lead then get out of the way!”</vt:lpstr>
      <vt:lpstr>PowerPoint Presentation</vt:lpstr>
      <vt:lpstr>PowerPoint Presentation</vt:lpstr>
      <vt:lpstr>PNG’s UNFCCC post-Copenhagen submission</vt:lpstr>
      <vt:lpstr>What about REDD for other land uses in PNG? </vt:lpstr>
      <vt:lpstr>How much carbon in forests?   </vt:lpstr>
      <vt:lpstr>PNG logging 175,000 ha a year </vt:lpstr>
      <vt:lpstr> Carbon markets</vt:lpstr>
      <vt:lpstr>Markets and ‘mani long win’</vt:lpstr>
      <vt:lpstr>Opportunity cost of REDD</vt:lpstr>
      <vt:lpstr>1. Global (UNFCCC) market for C</vt:lpstr>
      <vt:lpstr>  2. Voluntary  market for C</vt:lpstr>
      <vt:lpstr>PowerPoint Presentation</vt:lpstr>
      <vt:lpstr>3. Donor  </vt:lpstr>
      <vt:lpstr>   Is a tonne of CO2 a tonne of CO2?</vt:lpstr>
      <vt:lpstr>PowerPoint Presentation</vt:lpstr>
      <vt:lpstr>Would the forest have been cleared or logged?</vt:lpstr>
      <vt:lpstr>PowerPoint Presentation</vt:lpstr>
      <vt:lpstr>PowerPoint Presentation</vt:lpstr>
      <vt:lpstr>    Donor </vt:lpstr>
      <vt:lpstr>Some key words</vt:lpstr>
    </vt:vector>
  </TitlesOfParts>
  <Company>Dell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Colin</cp:lastModifiedBy>
  <cp:revision>42</cp:revision>
  <dcterms:created xsi:type="dcterms:W3CDTF">2011-04-13T18:41:42Z</dcterms:created>
  <dcterms:modified xsi:type="dcterms:W3CDTF">2012-05-30T23:44:48Z</dcterms:modified>
</cp:coreProperties>
</file>